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62" r:id="rId2"/>
    <p:sldId id="257" r:id="rId3"/>
    <p:sldId id="270" r:id="rId4"/>
    <p:sldId id="271" r:id="rId5"/>
    <p:sldId id="283" r:id="rId6"/>
    <p:sldId id="284" r:id="rId7"/>
    <p:sldId id="272" r:id="rId8"/>
    <p:sldId id="273" r:id="rId9"/>
    <p:sldId id="274" r:id="rId10"/>
    <p:sldId id="287" r:id="rId11"/>
    <p:sldId id="289" r:id="rId12"/>
    <p:sldId id="275" r:id="rId13"/>
    <p:sldId id="276" r:id="rId14"/>
    <p:sldId id="277" r:id="rId15"/>
    <p:sldId id="279" r:id="rId16"/>
    <p:sldId id="293" r:id="rId17"/>
    <p:sldId id="278" r:id="rId18"/>
    <p:sldId id="280" r:id="rId19"/>
    <p:sldId id="281" r:id="rId20"/>
    <p:sldId id="263" r:id="rId21"/>
    <p:sldId id="266" r:id="rId22"/>
    <p:sldId id="267" r:id="rId23"/>
    <p:sldId id="268" r:id="rId24"/>
    <p:sldId id="269" r:id="rId25"/>
    <p:sldId id="292" r:id="rId26"/>
    <p:sldId id="291" r:id="rId27"/>
    <p:sldId id="28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727"/>
  </p:normalViewPr>
  <p:slideViewPr>
    <p:cSldViewPr snapToGrid="0" snapToObjects="1">
      <p:cViewPr varScale="1">
        <p:scale>
          <a:sx n="78" d="100"/>
          <a:sy n="78"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E9D9-91D0-384F-9877-7EB01682B41E}" type="datetimeFigureOut">
              <a:rPr lang="de-DE" smtClean="0"/>
              <a:t>05.09.2017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2BF8-5A18-0042-827A-B1A6904860D0}" type="slidenum">
              <a:rPr lang="de-DE" smtClean="0"/>
              <a:t>‹Nr.›</a:t>
            </a:fld>
            <a:endParaRPr lang="de-DE"/>
          </a:p>
        </p:txBody>
      </p:sp>
    </p:spTree>
    <p:extLst>
      <p:ext uri="{BB962C8B-B14F-4D97-AF65-F5344CB8AC3E}">
        <p14:creationId xmlns:p14="http://schemas.microsoft.com/office/powerpoint/2010/main" val="40936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4BD47DE-2D4A-DE45-AE86-07A2EBBB28EB}" type="slidenum">
              <a:rPr lang="de-DE" smtClean="0"/>
              <a:t>1</a:t>
            </a:fld>
            <a:endParaRPr lang="de-DE"/>
          </a:p>
        </p:txBody>
      </p:sp>
    </p:spTree>
    <p:extLst>
      <p:ext uri="{BB962C8B-B14F-4D97-AF65-F5344CB8AC3E}">
        <p14:creationId xmlns:p14="http://schemas.microsoft.com/office/powerpoint/2010/main" val="74589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4BD47DE-2D4A-DE45-AE86-07A2EBBB28EB}" type="slidenum">
              <a:rPr lang="de-DE" smtClean="0"/>
              <a:t>18</a:t>
            </a:fld>
            <a:endParaRPr lang="de-DE"/>
          </a:p>
        </p:txBody>
      </p:sp>
    </p:spTree>
    <p:extLst>
      <p:ext uri="{BB962C8B-B14F-4D97-AF65-F5344CB8AC3E}">
        <p14:creationId xmlns:p14="http://schemas.microsoft.com/office/powerpoint/2010/main" val="163882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0832BF8-5A18-0042-827A-B1A6904860D0}" type="slidenum">
              <a:rPr lang="de-DE" smtClean="0"/>
              <a:t>27</a:t>
            </a:fld>
            <a:endParaRPr lang="de-DE"/>
          </a:p>
        </p:txBody>
      </p:sp>
    </p:spTree>
    <p:extLst>
      <p:ext uri="{BB962C8B-B14F-4D97-AF65-F5344CB8AC3E}">
        <p14:creationId xmlns:p14="http://schemas.microsoft.com/office/powerpoint/2010/main" val="170872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3EE12D5D-2158-CD40-AB57-B94B7AF8F6AD}" type="datetime1">
              <a:rPr lang="de-DE" smtClean="0"/>
              <a:t>05.09.2017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208861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B4F5A4-E277-0949-A12A-35A566B88496}" type="datetime1">
              <a:rPr lang="de-DE" smtClean="0"/>
              <a:t>05.09.2017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79949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A9D40C2-0F23-E647-B03A-693108201485}" type="datetime1">
              <a:rPr lang="de-DE" smtClean="0"/>
              <a:t>05.09.2017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36611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8825755-118C-1D49-9BB7-0DF82822506A}" type="datetime1">
              <a:rPr lang="de-DE" smtClean="0"/>
              <a:t>05.09.2017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151326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8B9E43C6-BA42-7945-BF54-22BC5BE2F3B5}" type="datetime1">
              <a:rPr lang="de-DE" smtClean="0"/>
              <a:t>05.09.2017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77270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B9177D8-771C-1F46-B0B1-23CA5C016556}" type="datetime1">
              <a:rPr lang="de-DE" smtClean="0"/>
              <a:t>05.09.2017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97723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25B5491-2B49-FB4C-B03A-3E094A766AD3}" type="datetime1">
              <a:rPr lang="de-DE" smtClean="0"/>
              <a:t>05.09.2017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46502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95F54AB-079E-044A-8998-6C5BC02CDDFC}" type="datetime1">
              <a:rPr lang="de-DE" smtClean="0"/>
              <a:t>05.09.2017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96848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CFEB8F8-AEC3-914B-A8D8-7B4F4F068C9C}" type="datetime1">
              <a:rPr lang="de-DE" smtClean="0"/>
              <a:t>05.09.2017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156332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4F153C19-1195-FD4C-B9F9-4581960C8D8C}" type="datetime1">
              <a:rPr lang="de-DE" smtClean="0"/>
              <a:t>05.09.2017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29078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5E280BF-85E4-5645-8ECE-4F43D9BFABFD}" type="datetime1">
              <a:rPr lang="de-DE" smtClean="0"/>
              <a:t>05.09.2017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E4B0180-42F6-F646-AE49-52E7AA3965D0}" type="slidenum">
              <a:rPr lang="de-DE" smtClean="0"/>
              <a:t>‹Nr.›</a:t>
            </a:fld>
            <a:endParaRPr lang="de-DE"/>
          </a:p>
        </p:txBody>
      </p:sp>
    </p:spTree>
    <p:extLst>
      <p:ext uri="{BB962C8B-B14F-4D97-AF65-F5344CB8AC3E}">
        <p14:creationId xmlns:p14="http://schemas.microsoft.com/office/powerpoint/2010/main" val="171335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359EF-0075-AE41-B19B-C62E0FE3F4D4}" type="datetime1">
              <a:rPr lang="de-DE" smtClean="0"/>
              <a:t>05.09.2017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0180-42F6-F646-AE49-52E7AA3965D0}" type="slidenum">
              <a:rPr lang="de-DE" smtClean="0"/>
              <a:t>‹Nr.›</a:t>
            </a:fld>
            <a:endParaRPr lang="de-DE"/>
          </a:p>
        </p:txBody>
      </p:sp>
    </p:spTree>
    <p:extLst>
      <p:ext uri="{BB962C8B-B14F-4D97-AF65-F5344CB8AC3E}">
        <p14:creationId xmlns:p14="http://schemas.microsoft.com/office/powerpoint/2010/main" val="23062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575867"/>
          </a:xfrm>
        </p:spPr>
        <p:txBody>
          <a:bodyPr>
            <a:normAutofit/>
          </a:bodyPr>
          <a:lstStyle/>
          <a:p>
            <a:r>
              <a:rPr lang="de-DE" sz="3600" i="1" dirty="0" smtClean="0">
                <a:latin typeface="+mn-lt"/>
              </a:rPr>
              <a:t>Die soziale Dimension der Europäischen Union - </a:t>
            </a:r>
            <a:br>
              <a:rPr lang="de-DE" sz="3600" i="1" dirty="0" smtClean="0">
                <a:latin typeface="+mn-lt"/>
              </a:rPr>
            </a:br>
            <a:r>
              <a:rPr lang="de-DE" sz="3600" i="1" dirty="0" smtClean="0">
                <a:latin typeface="+mn-lt"/>
              </a:rPr>
              <a:t>Zwischen Anspruch und Wirklichkeit</a:t>
            </a:r>
            <a:endParaRPr lang="de-DE" sz="3600" i="1" dirty="0">
              <a:latin typeface="+mn-lt"/>
            </a:endParaRPr>
          </a:p>
        </p:txBody>
      </p:sp>
      <p:sp>
        <p:nvSpPr>
          <p:cNvPr id="3" name="Untertitel 2"/>
          <p:cNvSpPr>
            <a:spLocks noGrp="1"/>
          </p:cNvSpPr>
          <p:nvPr>
            <p:ph type="subTitle" idx="1"/>
          </p:nvPr>
        </p:nvSpPr>
        <p:spPr>
          <a:xfrm>
            <a:off x="1524000" y="3602037"/>
            <a:ext cx="9144000" cy="2735701"/>
          </a:xfrm>
        </p:spPr>
        <p:txBody>
          <a:bodyPr>
            <a:normAutofit/>
          </a:bodyPr>
          <a:lstStyle/>
          <a:p>
            <a:endParaRPr lang="de-DE" dirty="0" smtClean="0"/>
          </a:p>
          <a:p>
            <a:r>
              <a:rPr lang="de-DE" sz="3200" dirty="0" smtClean="0"/>
              <a:t>Walter Hanesch</a:t>
            </a:r>
          </a:p>
          <a:p>
            <a:r>
              <a:rPr lang="de-DE" sz="3200" dirty="0" smtClean="0"/>
              <a:t>Hochschule Darmstadt</a:t>
            </a:r>
          </a:p>
          <a:p>
            <a:endParaRPr lang="de-DE" sz="3200" dirty="0" smtClean="0"/>
          </a:p>
          <a:p>
            <a:r>
              <a:rPr lang="de-DE" sz="3200" dirty="0" smtClean="0"/>
              <a:t>Heinrich-Böll-Stiftung: Frankfurt, den 28.8.2017</a:t>
            </a:r>
            <a:endParaRPr lang="de-DE" sz="3200" dirty="0"/>
          </a:p>
        </p:txBody>
      </p:sp>
    </p:spTree>
    <p:extLst>
      <p:ext uri="{BB962C8B-B14F-4D97-AF65-F5344CB8AC3E}">
        <p14:creationId xmlns:p14="http://schemas.microsoft.com/office/powerpoint/2010/main" val="172408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pic>
        <p:nvPicPr>
          <p:cNvPr id="4" name="Bild 3"/>
          <p:cNvPicPr>
            <a:picLocks noChangeAspect="1"/>
          </p:cNvPicPr>
          <p:nvPr/>
        </p:nvPicPr>
        <p:blipFill>
          <a:blip r:embed="rId2"/>
          <a:stretch>
            <a:fillRect/>
          </a:stretch>
        </p:blipFill>
        <p:spPr>
          <a:xfrm>
            <a:off x="1342386" y="0"/>
            <a:ext cx="9507227" cy="6858000"/>
          </a:xfrm>
          <a:prstGeom prst="rect">
            <a:avLst/>
          </a:prstGeom>
        </p:spPr>
      </p:pic>
      <p:sp>
        <p:nvSpPr>
          <p:cNvPr id="3" name="Foliennummernplatzhalter 2"/>
          <p:cNvSpPr>
            <a:spLocks noGrp="1"/>
          </p:cNvSpPr>
          <p:nvPr>
            <p:ph type="sldNum" sz="quarter" idx="12"/>
          </p:nvPr>
        </p:nvSpPr>
        <p:spPr/>
        <p:txBody>
          <a:bodyPr/>
          <a:lstStyle/>
          <a:p>
            <a:fld id="{44919ADD-2AFB-C24E-9F8D-2A8AD8BE99DD}" type="slidenum">
              <a:rPr lang="de-DE" smtClean="0"/>
              <a:t>10</a:t>
            </a:fld>
            <a:endParaRPr lang="de-DE"/>
          </a:p>
        </p:txBody>
      </p:sp>
    </p:spTree>
    <p:extLst>
      <p:ext uri="{BB962C8B-B14F-4D97-AF65-F5344CB8AC3E}">
        <p14:creationId xmlns:p14="http://schemas.microsoft.com/office/powerpoint/2010/main" val="68040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4919ADD-2AFB-C24E-9F8D-2A8AD8BE99DD}" type="slidenum">
              <a:rPr lang="de-DE" smtClean="0"/>
              <a:t>11</a:t>
            </a:fld>
            <a:endParaRPr lang="de-DE"/>
          </a:p>
        </p:txBody>
      </p:sp>
      <p:graphicFrame>
        <p:nvGraphicFramePr>
          <p:cNvPr id="4" name="Tabelle 3"/>
          <p:cNvGraphicFramePr>
            <a:graphicFrameLocks noGrp="1"/>
          </p:cNvGraphicFramePr>
          <p:nvPr>
            <p:extLst/>
          </p:nvPr>
        </p:nvGraphicFramePr>
        <p:xfrm>
          <a:off x="1814946" y="1343890"/>
          <a:ext cx="7156652" cy="3318482"/>
        </p:xfrm>
        <a:graphic>
          <a:graphicData uri="http://schemas.openxmlformats.org/drawingml/2006/table">
            <a:tbl>
              <a:tblPr firstRow="1" firstCol="1" bandRow="1">
                <a:tableStyleId>{5C22544A-7EE6-4342-B048-85BDC9FD1C3A}</a:tableStyleId>
              </a:tblPr>
              <a:tblGrid>
                <a:gridCol w="1961224"/>
                <a:gridCol w="1731282"/>
                <a:gridCol w="1732073"/>
                <a:gridCol w="1732073"/>
              </a:tblGrid>
              <a:tr h="762001">
                <a:tc rowSpan="2">
                  <a:txBody>
                    <a:bodyPr/>
                    <a:lstStyle/>
                    <a:p>
                      <a:pPr>
                        <a:spcAft>
                          <a:spcPts val="0"/>
                        </a:spcAft>
                      </a:pPr>
                      <a:r>
                        <a:rPr lang="de-DE" sz="1600" dirty="0">
                          <a:effectLst/>
                        </a:rPr>
                        <a:t> </a:t>
                      </a:r>
                    </a:p>
                    <a:p>
                      <a:pPr>
                        <a:spcAft>
                          <a:spcPts val="0"/>
                        </a:spcAft>
                      </a:pPr>
                      <a:r>
                        <a:rPr lang="de-DE" sz="1600" dirty="0">
                          <a:effectLst/>
                        </a:rPr>
                        <a:t>Umsetzungsebenen</a:t>
                      </a:r>
                      <a:endParaRPr lang="de-DE" sz="1600" dirty="0">
                        <a:effectLst/>
                        <a:latin typeface="Calibri" charset="0"/>
                        <a:ea typeface="Calibri" charset="0"/>
                        <a:cs typeface="Times New Roman" charset="0"/>
                      </a:endParaRPr>
                    </a:p>
                  </a:txBody>
                  <a:tcPr marL="68580" marR="68580" marT="0" marB="0"/>
                </a:tc>
                <a:tc gridSpan="3">
                  <a:txBody>
                    <a:bodyPr/>
                    <a:lstStyle/>
                    <a:p>
                      <a:pPr>
                        <a:spcAft>
                          <a:spcPts val="0"/>
                        </a:spcAft>
                      </a:pPr>
                      <a:r>
                        <a:rPr lang="de-DE" sz="1200" dirty="0">
                          <a:effectLst/>
                        </a:rPr>
                        <a:t> </a:t>
                      </a:r>
                    </a:p>
                    <a:p>
                      <a:pPr>
                        <a:spcAft>
                          <a:spcPts val="0"/>
                        </a:spcAft>
                      </a:pPr>
                      <a:r>
                        <a:rPr lang="de-DE" sz="1600" dirty="0">
                          <a:effectLst/>
                        </a:rPr>
                        <a:t>EU-Armutsziel: Verringerung der Zahl der von </a:t>
                      </a:r>
                      <a:r>
                        <a:rPr lang="de-DE" sz="1600" dirty="0" smtClean="0">
                          <a:effectLst/>
                        </a:rPr>
                        <a:t>„Armut </a:t>
                      </a:r>
                      <a:r>
                        <a:rPr lang="de-DE" sz="1600" dirty="0">
                          <a:effectLst/>
                        </a:rPr>
                        <a:t>und soziale </a:t>
                      </a:r>
                      <a:r>
                        <a:rPr lang="de-DE" sz="1600" dirty="0" smtClean="0">
                          <a:effectLst/>
                        </a:rPr>
                        <a:t>Ausgrenzung“* Betroffenen </a:t>
                      </a:r>
                      <a:r>
                        <a:rPr lang="de-DE" sz="1600" dirty="0">
                          <a:effectLst/>
                        </a:rPr>
                        <a:t>um 20 Mio. Personen im Zeitraum 2010 - 2020</a:t>
                      </a:r>
                      <a:endParaRPr lang="de-DE" sz="1600" dirty="0">
                        <a:effectLst/>
                        <a:latin typeface="Calibri" charset="0"/>
                        <a:ea typeface="Calibri" charset="0"/>
                        <a:cs typeface="Times New Roman" charset="0"/>
                      </a:endParaRPr>
                    </a:p>
                  </a:txBody>
                  <a:tcPr marL="68580" marR="68580" marT="0" marB="0"/>
                </a:tc>
                <a:tc hMerge="1">
                  <a:txBody>
                    <a:bodyPr/>
                    <a:lstStyle/>
                    <a:p>
                      <a:endParaRPr lang="de-DE"/>
                    </a:p>
                  </a:txBody>
                  <a:tcPr/>
                </a:tc>
                <a:tc hMerge="1">
                  <a:txBody>
                    <a:bodyPr/>
                    <a:lstStyle/>
                    <a:p>
                      <a:endParaRPr lang="de-DE"/>
                    </a:p>
                  </a:txBody>
                  <a:tcPr/>
                </a:tc>
              </a:tr>
              <a:tr h="714361">
                <a:tc vMerge="1">
                  <a:txBody>
                    <a:bodyPr/>
                    <a:lstStyle/>
                    <a:p>
                      <a:endParaRPr lang="de-DE"/>
                    </a:p>
                  </a:txBody>
                  <a:tcPr/>
                </a:tc>
                <a:tc>
                  <a:txBody>
                    <a:bodyPr/>
                    <a:lstStyle/>
                    <a:p>
                      <a:pPr algn="ctr">
                        <a:spcAft>
                          <a:spcPts val="0"/>
                        </a:spcAft>
                      </a:pPr>
                      <a:r>
                        <a:rPr lang="de-DE" sz="1600" dirty="0">
                          <a:effectLst/>
                        </a:rPr>
                        <a:t>2008 (Ausgangsgröße) </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a:effectLst/>
                        </a:rPr>
                        <a:t>2015</a:t>
                      </a:r>
                    </a:p>
                    <a:p>
                      <a:pPr algn="ctr">
                        <a:spcAft>
                          <a:spcPts val="0"/>
                        </a:spcAft>
                      </a:pPr>
                      <a:r>
                        <a:rPr lang="de-DE" sz="1600" dirty="0">
                          <a:effectLst/>
                        </a:rPr>
                        <a:t>(aktueller Stand</a:t>
                      </a:r>
                      <a:r>
                        <a:rPr lang="de-DE" sz="1600" dirty="0" smtClean="0">
                          <a:effectLst/>
                        </a:rPr>
                        <a:t>)</a:t>
                      </a:r>
                    </a:p>
                    <a:p>
                      <a:pPr algn="ctr">
                        <a:spcAft>
                          <a:spcPts val="0"/>
                        </a:spcAft>
                      </a:pPr>
                      <a:r>
                        <a:rPr lang="de-DE" sz="1600" dirty="0" smtClean="0">
                          <a:effectLst/>
                          <a:latin typeface="Calibri" charset="0"/>
                          <a:ea typeface="Calibri" charset="0"/>
                          <a:cs typeface="Times New Roman" charset="0"/>
                        </a:rPr>
                        <a:t>(Veränderung</a:t>
                      </a:r>
                      <a:r>
                        <a:rPr lang="de-DE" sz="1600" baseline="0" dirty="0" smtClean="0">
                          <a:effectLst/>
                          <a:latin typeface="Calibri" charset="0"/>
                          <a:ea typeface="Calibri" charset="0"/>
                          <a:cs typeface="Times New Roman" charset="0"/>
                        </a:rPr>
                        <a:t> absolut)</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a:effectLst/>
                        </a:rPr>
                        <a:t>2018 </a:t>
                      </a:r>
                    </a:p>
                    <a:p>
                      <a:pPr algn="ctr">
                        <a:spcAft>
                          <a:spcPts val="0"/>
                        </a:spcAft>
                      </a:pPr>
                      <a:r>
                        <a:rPr lang="de-DE" sz="1600" dirty="0">
                          <a:effectLst/>
                        </a:rPr>
                        <a:t>(Zielgröße</a:t>
                      </a:r>
                      <a:r>
                        <a:rPr lang="de-DE" sz="1600" dirty="0" smtClean="0">
                          <a:effectLst/>
                        </a:rPr>
                        <a:t>)</a:t>
                      </a:r>
                    </a:p>
                    <a:p>
                      <a:pPr algn="ctr">
                        <a:spcAft>
                          <a:spcPts val="0"/>
                        </a:spcAft>
                      </a:pPr>
                      <a:r>
                        <a:rPr lang="de-DE" sz="1600" dirty="0" smtClean="0">
                          <a:effectLst/>
                          <a:latin typeface="Calibri" charset="0"/>
                          <a:ea typeface="Calibri" charset="0"/>
                          <a:cs typeface="Times New Roman" charset="0"/>
                        </a:rPr>
                        <a:t>(Veränderungs-bedarf absolut)</a:t>
                      </a:r>
                      <a:endParaRPr lang="de-DE" sz="1600" dirty="0">
                        <a:effectLst/>
                        <a:latin typeface="Calibri" charset="0"/>
                        <a:ea typeface="Calibri" charset="0"/>
                        <a:cs typeface="Times New Roman" charset="0"/>
                      </a:endParaRPr>
                    </a:p>
                  </a:txBody>
                  <a:tcPr marL="68580" marR="68580" marT="0" marB="0"/>
                </a:tc>
              </a:tr>
              <a:tr h="714361">
                <a:tc>
                  <a:txBody>
                    <a:bodyPr/>
                    <a:lstStyle/>
                    <a:p>
                      <a:pPr>
                        <a:spcAft>
                          <a:spcPts val="0"/>
                        </a:spcAft>
                      </a:pPr>
                      <a:r>
                        <a:rPr lang="de-DE" sz="1600" dirty="0">
                          <a:effectLst/>
                        </a:rPr>
                        <a:t> </a:t>
                      </a:r>
                    </a:p>
                    <a:p>
                      <a:pPr>
                        <a:spcAft>
                          <a:spcPts val="0"/>
                        </a:spcAft>
                      </a:pPr>
                      <a:r>
                        <a:rPr lang="de-DE" sz="1600" dirty="0">
                          <a:effectLst/>
                        </a:rPr>
                        <a:t>Europäische Union</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a:effectLst/>
                        </a:rPr>
                        <a:t>115,9 Mio. Pers.</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smtClean="0">
                          <a:effectLst/>
                        </a:rPr>
                        <a:t>118,8 </a:t>
                      </a:r>
                      <a:r>
                        <a:rPr lang="de-DE" sz="1600" dirty="0">
                          <a:effectLst/>
                        </a:rPr>
                        <a:t>Mio. Pers.</a:t>
                      </a:r>
                    </a:p>
                    <a:p>
                      <a:pPr algn="ctr">
                        <a:spcAft>
                          <a:spcPts val="0"/>
                        </a:spcAft>
                      </a:pPr>
                      <a:r>
                        <a:rPr lang="de-DE" sz="1600" dirty="0">
                          <a:effectLst/>
                        </a:rPr>
                        <a:t>(+ </a:t>
                      </a:r>
                      <a:r>
                        <a:rPr lang="de-DE" sz="1600" dirty="0" smtClean="0">
                          <a:effectLst/>
                        </a:rPr>
                        <a:t>2,9 </a:t>
                      </a:r>
                      <a:r>
                        <a:rPr lang="de-DE" sz="1600" dirty="0">
                          <a:effectLst/>
                        </a:rPr>
                        <a:t>Mio.)</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a:effectLst/>
                        </a:rPr>
                        <a:t>95,9 Mio. Pers.</a:t>
                      </a:r>
                    </a:p>
                    <a:p>
                      <a:pPr algn="ctr">
                        <a:spcAft>
                          <a:spcPts val="0"/>
                        </a:spcAft>
                      </a:pPr>
                      <a:r>
                        <a:rPr lang="de-DE" sz="1600" dirty="0">
                          <a:effectLst/>
                        </a:rPr>
                        <a:t>- </a:t>
                      </a:r>
                      <a:r>
                        <a:rPr lang="de-DE" sz="1600" dirty="0" smtClean="0">
                          <a:effectLst/>
                        </a:rPr>
                        <a:t>22,9 </a:t>
                      </a:r>
                      <a:r>
                        <a:rPr lang="de-DE" sz="1600" dirty="0">
                          <a:effectLst/>
                        </a:rPr>
                        <a:t>Mio.)</a:t>
                      </a:r>
                      <a:endParaRPr lang="de-DE" sz="1600" dirty="0">
                        <a:effectLst/>
                        <a:latin typeface="Calibri" charset="0"/>
                        <a:ea typeface="Calibri" charset="0"/>
                        <a:cs typeface="Times New Roman" charset="0"/>
                      </a:endParaRPr>
                    </a:p>
                  </a:txBody>
                  <a:tcPr marL="68580" marR="68580" marT="0" marB="0"/>
                </a:tc>
              </a:tr>
              <a:tr h="714361">
                <a:tc>
                  <a:txBody>
                    <a:bodyPr/>
                    <a:lstStyle/>
                    <a:p>
                      <a:pPr>
                        <a:spcAft>
                          <a:spcPts val="0"/>
                        </a:spcAft>
                      </a:pPr>
                      <a:r>
                        <a:rPr lang="de-DE" sz="1600" dirty="0">
                          <a:effectLst/>
                        </a:rPr>
                        <a:t> </a:t>
                      </a:r>
                    </a:p>
                    <a:p>
                      <a:pPr>
                        <a:spcAft>
                          <a:spcPts val="0"/>
                        </a:spcAft>
                      </a:pPr>
                      <a:r>
                        <a:rPr lang="de-DE" sz="1600" dirty="0">
                          <a:effectLst/>
                        </a:rPr>
                        <a:t>Deutschland</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smtClean="0">
                          <a:effectLst/>
                        </a:rPr>
                        <a:t>16,3 </a:t>
                      </a:r>
                      <a:r>
                        <a:rPr lang="de-DE" sz="1600" dirty="0">
                          <a:effectLst/>
                        </a:rPr>
                        <a:t>Mio. Pers.</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smtClean="0">
                          <a:effectLst/>
                        </a:rPr>
                        <a:t>16,1 </a:t>
                      </a:r>
                      <a:r>
                        <a:rPr lang="de-DE" sz="1600" dirty="0">
                          <a:effectLst/>
                        </a:rPr>
                        <a:t>Mio. Pers.</a:t>
                      </a:r>
                    </a:p>
                    <a:p>
                      <a:pPr algn="ctr">
                        <a:spcAft>
                          <a:spcPts val="0"/>
                        </a:spcAft>
                      </a:pPr>
                      <a:r>
                        <a:rPr lang="de-DE" sz="1600" dirty="0" smtClean="0">
                          <a:effectLst/>
                        </a:rPr>
                        <a:t>(- 0,2 </a:t>
                      </a:r>
                      <a:r>
                        <a:rPr lang="de-DE" sz="1600" dirty="0">
                          <a:effectLst/>
                        </a:rPr>
                        <a:t>Mio.)</a:t>
                      </a:r>
                      <a:endParaRPr lang="de-DE" sz="1600" dirty="0">
                        <a:effectLst/>
                        <a:latin typeface="Calibri" charset="0"/>
                        <a:ea typeface="Calibri" charset="0"/>
                        <a:cs typeface="Times New Roman" charset="0"/>
                      </a:endParaRPr>
                    </a:p>
                  </a:txBody>
                  <a:tcPr marL="68580" marR="68580" marT="0" marB="0"/>
                </a:tc>
                <a:tc>
                  <a:txBody>
                    <a:bodyPr/>
                    <a:lstStyle/>
                    <a:p>
                      <a:pPr algn="ctr">
                        <a:spcAft>
                          <a:spcPts val="0"/>
                        </a:spcAft>
                      </a:pPr>
                      <a:r>
                        <a:rPr lang="de-DE" sz="1600" dirty="0" smtClean="0">
                          <a:effectLst/>
                        </a:rPr>
                        <a:t>(-)**</a:t>
                      </a:r>
                      <a:endParaRPr lang="de-DE" sz="1600" dirty="0">
                        <a:effectLst/>
                        <a:latin typeface="Calibri" charset="0"/>
                        <a:ea typeface="Calibri" charset="0"/>
                        <a:cs typeface="Times New Roman" charset="0"/>
                      </a:endParaRPr>
                    </a:p>
                  </a:txBody>
                  <a:tcPr marL="68580" marR="68580" marT="0" marB="0"/>
                </a:tc>
              </a:tr>
            </a:tbl>
          </a:graphicData>
        </a:graphic>
      </p:graphicFrame>
      <p:sp>
        <p:nvSpPr>
          <p:cNvPr id="5" name="Rectangle 1"/>
          <p:cNvSpPr>
            <a:spLocks noChangeArrowheads="1"/>
          </p:cNvSpPr>
          <p:nvPr/>
        </p:nvSpPr>
        <p:spPr bwMode="auto">
          <a:xfrm>
            <a:off x="1814946" y="4708538"/>
            <a:ext cx="71043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charset="0"/>
              <a:buChar char="•"/>
              <a:tabLst/>
            </a:pPr>
            <a:r>
              <a:rPr kumimoji="0" lang="de-DE" altLang="de-DE" sz="1200" b="0" i="0" u="none" strike="noStrike" cap="none" normalizeH="0" baseline="0" dirty="0" smtClean="0">
                <a:ln>
                  <a:noFill/>
                </a:ln>
                <a:solidFill>
                  <a:schemeClr val="tx1"/>
                </a:solidFill>
                <a:effectLst/>
                <a:latin typeface="Arial" charset="0"/>
              </a:rPr>
              <a:t>Auf </a:t>
            </a:r>
            <a:r>
              <a:rPr kumimoji="0" lang="de-DE" altLang="de-DE" sz="1200" b="0" i="0" u="none" strike="noStrike" cap="none" normalizeH="0" baseline="0" dirty="0">
                <a:ln>
                  <a:noFill/>
                </a:ln>
                <a:solidFill>
                  <a:schemeClr val="tx1"/>
                </a:solidFill>
                <a:effectLst/>
                <a:latin typeface="Arial" charset="0"/>
              </a:rPr>
              <a:t>der Basis von 3 Indikatoren: (Einkommensarme, Personen mit </a:t>
            </a:r>
            <a:r>
              <a:rPr kumimoji="0" lang="de-DE" altLang="de-DE" sz="1200" b="0" i="0" u="none" strike="noStrike" cap="none" normalizeH="0" baseline="0" dirty="0" smtClean="0">
                <a:ln>
                  <a:noFill/>
                </a:ln>
                <a:solidFill>
                  <a:schemeClr val="tx1"/>
                </a:solidFill>
                <a:effectLst/>
                <a:latin typeface="Arial" charset="0"/>
              </a:rPr>
              <a:t>erheblicher materieller </a:t>
            </a:r>
            <a:r>
              <a:rPr kumimoji="0" lang="de-DE" altLang="de-DE" sz="1200" b="0" i="0" u="none" strike="noStrike" cap="none" normalizeH="0" baseline="0" dirty="0">
                <a:ln>
                  <a:noFill/>
                </a:ln>
                <a:solidFill>
                  <a:schemeClr val="tx1"/>
                </a:solidFill>
                <a:effectLst/>
                <a:latin typeface="Arial" charset="0"/>
              </a:rPr>
              <a:t>Entbehrung, </a:t>
            </a:r>
            <a:r>
              <a:rPr kumimoji="0" lang="de-DE" altLang="de-DE" sz="1200" b="0" i="0" u="none" strike="noStrike" cap="none" normalizeH="0" baseline="0" dirty="0" smtClean="0">
                <a:ln>
                  <a:noFill/>
                </a:ln>
                <a:solidFill>
                  <a:schemeClr val="tx1"/>
                </a:solidFill>
                <a:effectLst/>
                <a:latin typeface="Arial" charset="0"/>
              </a:rPr>
              <a:t>Personen </a:t>
            </a:r>
            <a:r>
              <a:rPr kumimoji="0" lang="de-DE" altLang="de-DE" sz="1200" b="0" i="0" u="none" strike="noStrike" cap="none" normalizeH="0" baseline="0" dirty="0">
                <a:ln>
                  <a:noFill/>
                </a:ln>
                <a:solidFill>
                  <a:schemeClr val="tx1"/>
                </a:solidFill>
                <a:effectLst/>
                <a:latin typeface="Arial" charset="0"/>
              </a:rPr>
              <a:t>in Haushalten mit geringer Erwerbsbeteiligung</a:t>
            </a:r>
            <a:r>
              <a:rPr kumimoji="0" lang="de-DE" altLang="de-DE" sz="1200" b="0" i="0" u="none" strike="noStrike" cap="none" normalizeH="0" baseline="0" dirty="0" smtClean="0">
                <a:ln>
                  <a:noFill/>
                </a:ln>
                <a:solidFill>
                  <a:schemeClr val="tx1"/>
                </a:solidFill>
                <a:effectLst/>
                <a:latin typeface="Arial" charset="0"/>
              </a:rPr>
              <a:t>)</a:t>
            </a:r>
          </a:p>
          <a:p>
            <a:pPr marR="0" lvl="0" algn="l" defTabSz="914400" rtl="0" eaLnBrk="0" fontAlgn="base" latinLnBrk="0" hangingPunct="0">
              <a:lnSpc>
                <a:spcPct val="100000"/>
              </a:lnSpc>
              <a:spcBef>
                <a:spcPct val="0"/>
              </a:spcBef>
              <a:spcAft>
                <a:spcPct val="0"/>
              </a:spcAft>
              <a:buClrTx/>
              <a:buSzTx/>
              <a:tabLst/>
            </a:pPr>
            <a:r>
              <a:rPr lang="de-DE" altLang="de-DE" sz="1200" dirty="0" smtClean="0">
                <a:latin typeface="Arial" charset="0"/>
              </a:rPr>
              <a:t>**</a:t>
            </a:r>
            <a:r>
              <a:rPr kumimoji="0" lang="de-DE" altLang="de-DE" sz="1200" b="0" i="0" u="none" strike="noStrike" cap="none" normalizeH="0" baseline="0" dirty="0" smtClean="0">
                <a:ln>
                  <a:noFill/>
                </a:ln>
                <a:solidFill>
                  <a:schemeClr val="tx1"/>
                </a:solidFill>
                <a:effectLst/>
                <a:latin typeface="Arial" charset="0"/>
              </a:rPr>
              <a:t> Abweichende nationale Zielsetzung (Verringerung der Zahl der in Haushalten von Langzeiterwerbslosen lebenden Personen von 2008 um 20%, das entspricht</a:t>
            </a:r>
            <a:r>
              <a:rPr kumimoji="0" lang="de-DE" altLang="de-DE" sz="1200" b="0" i="0" u="none" strike="noStrike" cap="none" normalizeH="0" dirty="0" smtClean="0">
                <a:ln>
                  <a:noFill/>
                </a:ln>
                <a:solidFill>
                  <a:schemeClr val="tx1"/>
                </a:solidFill>
                <a:effectLst/>
                <a:latin typeface="Arial" charset="0"/>
              </a:rPr>
              <a:t> etwa</a:t>
            </a:r>
            <a:r>
              <a:rPr kumimoji="0" lang="de-DE" altLang="de-DE" sz="1200" b="0" i="0" u="none" strike="noStrike" cap="none" normalizeH="0" baseline="0" dirty="0" smtClean="0">
                <a:ln>
                  <a:noFill/>
                </a:ln>
                <a:solidFill>
                  <a:schemeClr val="tx1"/>
                </a:solidFill>
                <a:effectLst/>
                <a:latin typeface="Arial" charset="0"/>
              </a:rPr>
              <a:t> um 640.000 Personen (LF-Konzept))</a:t>
            </a:r>
            <a:endParaRPr kumimoji="0" lang="de-DE" altLang="de-DE"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Arial" charset="0"/>
              </a:rPr>
              <a:t>Datenquelle: </a:t>
            </a:r>
            <a:r>
              <a:rPr kumimoji="0" lang="de-DE" altLang="de-DE" sz="1200" b="0" i="0" u="none" strike="noStrike" cap="none" normalizeH="0" baseline="0" dirty="0" err="1">
                <a:ln>
                  <a:noFill/>
                </a:ln>
                <a:solidFill>
                  <a:schemeClr val="tx1"/>
                </a:solidFill>
                <a:effectLst/>
                <a:latin typeface="Arial" charset="0"/>
              </a:rPr>
              <a:t>Eurostat</a:t>
            </a:r>
            <a:r>
              <a:rPr kumimoji="0" lang="de-DE" altLang="de-DE" sz="1200" b="0" i="0" u="none" strike="noStrike" cap="none" normalizeH="0" baseline="0" dirty="0">
                <a:ln>
                  <a:noFill/>
                </a:ln>
                <a:solidFill>
                  <a:schemeClr val="tx1"/>
                </a:solidFill>
                <a:effectLst/>
                <a:latin typeface="Arial" charset="0"/>
              </a:rPr>
              <a:t> (EU-SILC)</a:t>
            </a:r>
          </a:p>
        </p:txBody>
      </p:sp>
      <p:sp>
        <p:nvSpPr>
          <p:cNvPr id="6" name="Textfeld 5"/>
          <p:cNvSpPr txBox="1"/>
          <p:nvPr/>
        </p:nvSpPr>
        <p:spPr>
          <a:xfrm>
            <a:off x="1867291" y="697559"/>
            <a:ext cx="7051962" cy="646331"/>
          </a:xfrm>
          <a:prstGeom prst="rect">
            <a:avLst/>
          </a:prstGeom>
          <a:noFill/>
        </p:spPr>
        <p:txBody>
          <a:bodyPr wrap="square" rtlCol="0">
            <a:spAutoFit/>
          </a:bodyPr>
          <a:lstStyle/>
          <a:p>
            <a:pPr lvl="0" eaLnBrk="0" fontAlgn="base" hangingPunct="0">
              <a:spcBef>
                <a:spcPct val="0"/>
              </a:spcBef>
              <a:spcAft>
                <a:spcPct val="0"/>
              </a:spcAft>
            </a:pPr>
            <a:r>
              <a:rPr lang="de-DE" altLang="de-DE" b="1" dirty="0">
                <a:latin typeface="Arial" charset="0"/>
              </a:rPr>
              <a:t>Strategie „Europa 2020“: </a:t>
            </a:r>
            <a:endParaRPr lang="de-DE" altLang="de-DE" b="1" dirty="0" smtClean="0">
              <a:latin typeface="Arial" charset="0"/>
            </a:endParaRPr>
          </a:p>
          <a:p>
            <a:pPr lvl="0" eaLnBrk="0" fontAlgn="base" hangingPunct="0">
              <a:spcBef>
                <a:spcPct val="0"/>
              </a:spcBef>
              <a:spcAft>
                <a:spcPct val="0"/>
              </a:spcAft>
            </a:pPr>
            <a:r>
              <a:rPr lang="de-DE" altLang="de-DE" b="1" dirty="0" smtClean="0">
                <a:latin typeface="Arial" charset="0"/>
              </a:rPr>
              <a:t>Stand </a:t>
            </a:r>
            <a:r>
              <a:rPr lang="de-DE" altLang="de-DE" b="1" dirty="0">
                <a:latin typeface="Arial" charset="0"/>
              </a:rPr>
              <a:t>der Umsetzung (Beispiel Armutsziel)</a:t>
            </a:r>
          </a:p>
        </p:txBody>
      </p:sp>
    </p:spTree>
    <p:extLst>
      <p:ext uri="{BB962C8B-B14F-4D97-AF65-F5344CB8AC3E}">
        <p14:creationId xmlns:p14="http://schemas.microsoft.com/office/powerpoint/2010/main" val="838508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514350" indent="-514350" algn="ctr"/>
            <a:r>
              <a:rPr lang="de-DE" sz="3600" dirty="0" smtClean="0"/>
              <a:t>Europäische Steuerung: Das Europäische Semester</a:t>
            </a:r>
          </a:p>
        </p:txBody>
      </p:sp>
      <p:sp>
        <p:nvSpPr>
          <p:cNvPr id="3" name="Inhaltsplatzhalter 2"/>
          <p:cNvSpPr>
            <a:spLocks noGrp="1"/>
          </p:cNvSpPr>
          <p:nvPr>
            <p:ph idx="1"/>
          </p:nvPr>
        </p:nvSpPr>
        <p:spPr>
          <a:xfrm>
            <a:off x="838200" y="1825624"/>
            <a:ext cx="10515600" cy="4895851"/>
          </a:xfrm>
        </p:spPr>
        <p:txBody>
          <a:bodyPr>
            <a:normAutofit fontScale="92500" lnSpcReduction="20000"/>
          </a:bodyPr>
          <a:lstStyle/>
          <a:p>
            <a:r>
              <a:rPr lang="de-DE" sz="2200" dirty="0">
                <a:solidFill>
                  <a:srgbClr val="000000"/>
                </a:solidFill>
                <a:latin typeface="+mj-lt"/>
              </a:rPr>
              <a:t>Seit 2011 hat die Europäische Union einen jährlichen Zyklus der politischen Koordinierung eingerichtet, das „Europäische Semester“. </a:t>
            </a:r>
            <a:endParaRPr lang="de-DE" sz="2200" dirty="0" smtClean="0">
              <a:solidFill>
                <a:srgbClr val="000000"/>
              </a:solidFill>
              <a:latin typeface="+mj-lt"/>
            </a:endParaRPr>
          </a:p>
          <a:p>
            <a:r>
              <a:rPr lang="de-DE" sz="2200" dirty="0" smtClean="0">
                <a:solidFill>
                  <a:srgbClr val="000000"/>
                </a:solidFill>
                <a:latin typeface="+mj-lt"/>
              </a:rPr>
              <a:t>In </a:t>
            </a:r>
            <a:r>
              <a:rPr lang="de-DE" sz="2200" dirty="0">
                <a:solidFill>
                  <a:srgbClr val="000000"/>
                </a:solidFill>
                <a:latin typeface="+mj-lt"/>
              </a:rPr>
              <a:t>diesem Prozess werden die Anforderungen </a:t>
            </a:r>
            <a:r>
              <a:rPr lang="de-DE" sz="2200" dirty="0" smtClean="0">
                <a:solidFill>
                  <a:srgbClr val="000000"/>
                </a:solidFill>
                <a:latin typeface="+mj-lt"/>
              </a:rPr>
              <a:t>der Europa 2020 Strategie einerseits mit denen des </a:t>
            </a:r>
            <a:r>
              <a:rPr lang="de-DE" sz="2200" dirty="0">
                <a:solidFill>
                  <a:srgbClr val="000000"/>
                </a:solidFill>
                <a:latin typeface="+mj-lt"/>
              </a:rPr>
              <a:t>„Stabilitäts- und Wachstumspakts“ </a:t>
            </a:r>
            <a:r>
              <a:rPr lang="de-DE" sz="2200" dirty="0" smtClean="0">
                <a:solidFill>
                  <a:srgbClr val="000000"/>
                </a:solidFill>
                <a:latin typeface="+mj-lt"/>
              </a:rPr>
              <a:t>bzw. des Fiskalpakts andererseits abgestimmt und umgesetzt.</a:t>
            </a:r>
            <a:endParaRPr lang="de-DE" sz="2200" dirty="0">
              <a:solidFill>
                <a:srgbClr val="000000"/>
              </a:solidFill>
              <a:latin typeface="+mj-lt"/>
            </a:endParaRPr>
          </a:p>
          <a:p>
            <a:r>
              <a:rPr lang="de-DE" sz="2200" dirty="0" smtClean="0">
                <a:solidFill>
                  <a:srgbClr val="000000"/>
                </a:solidFill>
                <a:latin typeface="+mj-lt"/>
              </a:rPr>
              <a:t>Während der “Stabilitäts- und Wachstumspakt“ die wirtschafts- und finanzpolitische </a:t>
            </a:r>
            <a:r>
              <a:rPr lang="de-DE" sz="2200" dirty="0">
                <a:solidFill>
                  <a:srgbClr val="000000"/>
                </a:solidFill>
                <a:latin typeface="+mj-lt"/>
              </a:rPr>
              <a:t>S</a:t>
            </a:r>
            <a:r>
              <a:rPr lang="de-DE" sz="2200" dirty="0" smtClean="0">
                <a:solidFill>
                  <a:srgbClr val="000000"/>
                </a:solidFill>
                <a:latin typeface="+mj-lt"/>
              </a:rPr>
              <a:t>teuerung innerhalb der Eurozone umfasst, wurde der „Fiskalpakt“ als Folge der Wirtschafts- und Währungskrise im Jahr 2012 von 25 EU-Mitgliedsstaaten vereinbart:</a:t>
            </a:r>
          </a:p>
          <a:p>
            <a:pPr lvl="1"/>
            <a:r>
              <a:rPr lang="de-DE" sz="1900" dirty="0" smtClean="0">
                <a:latin typeface="+mj-lt"/>
              </a:rPr>
              <a:t>Die Staaten des Stabilitätspakts verpflichten sich, ihren Staatshaushalt auszugleichen (</a:t>
            </a:r>
            <a:r>
              <a:rPr lang="de-DE" sz="1900" dirty="0" smtClean="0">
                <a:solidFill>
                  <a:srgbClr val="222222"/>
                </a:solidFill>
                <a:latin typeface="+mj-lt"/>
              </a:rPr>
              <a:t>Höhe </a:t>
            </a:r>
            <a:r>
              <a:rPr lang="de-DE" sz="1900" dirty="0">
                <a:solidFill>
                  <a:srgbClr val="222222"/>
                </a:solidFill>
                <a:latin typeface="+mj-lt"/>
              </a:rPr>
              <a:t>d</a:t>
            </a:r>
            <a:r>
              <a:rPr lang="de-DE" sz="1900" dirty="0" smtClean="0">
                <a:solidFill>
                  <a:srgbClr val="222222"/>
                </a:solidFill>
                <a:latin typeface="+mj-lt"/>
              </a:rPr>
              <a:t>es </a:t>
            </a:r>
            <a:r>
              <a:rPr lang="de-DE" sz="1900" dirty="0">
                <a:solidFill>
                  <a:srgbClr val="222222"/>
                </a:solidFill>
                <a:latin typeface="+mj-lt"/>
              </a:rPr>
              <a:t>jährlichen </a:t>
            </a:r>
            <a:r>
              <a:rPr lang="de-DE" sz="1900" dirty="0" smtClean="0">
                <a:solidFill>
                  <a:srgbClr val="222222"/>
                </a:solidFill>
                <a:latin typeface="+mj-lt"/>
              </a:rPr>
              <a:t>konjunkturbereinigten Haushaltsdefizits maximal 0,5% </a:t>
            </a:r>
            <a:r>
              <a:rPr lang="de-DE" sz="1900" dirty="0">
                <a:solidFill>
                  <a:srgbClr val="222222"/>
                </a:solidFill>
                <a:latin typeface="+mj-lt"/>
              </a:rPr>
              <a:t>ihres </a:t>
            </a:r>
            <a:r>
              <a:rPr lang="de-DE" sz="1900" dirty="0" smtClean="0">
                <a:solidFill>
                  <a:srgbClr val="222222"/>
                </a:solidFill>
                <a:latin typeface="+mj-lt"/>
              </a:rPr>
              <a:t>BIP) </a:t>
            </a:r>
          </a:p>
          <a:p>
            <a:pPr lvl="1"/>
            <a:r>
              <a:rPr lang="de-DE" sz="1900" dirty="0">
                <a:latin typeface="+mj-lt"/>
              </a:rPr>
              <a:t>und </a:t>
            </a:r>
            <a:r>
              <a:rPr lang="de-DE" sz="1900" dirty="0" smtClean="0">
                <a:latin typeface="+mj-lt"/>
              </a:rPr>
              <a:t>ihre Verschuldungen </a:t>
            </a:r>
            <a:r>
              <a:rPr lang="de-DE" sz="1900" dirty="0">
                <a:latin typeface="+mj-lt"/>
              </a:rPr>
              <a:t>zu begrenzen </a:t>
            </a:r>
            <a:r>
              <a:rPr lang="de-DE" sz="1900" dirty="0" smtClean="0">
                <a:solidFill>
                  <a:srgbClr val="222222"/>
                </a:solidFill>
                <a:latin typeface="+mj-lt"/>
              </a:rPr>
              <a:t>(öffentlichen </a:t>
            </a:r>
            <a:r>
              <a:rPr lang="de-DE" sz="1900" dirty="0">
                <a:solidFill>
                  <a:srgbClr val="222222"/>
                </a:solidFill>
                <a:latin typeface="+mj-lt"/>
              </a:rPr>
              <a:t>Verschuldung </a:t>
            </a:r>
            <a:r>
              <a:rPr lang="de-DE" sz="1900" dirty="0" smtClean="0">
                <a:solidFill>
                  <a:srgbClr val="222222"/>
                </a:solidFill>
                <a:latin typeface="+mj-lt"/>
              </a:rPr>
              <a:t>maxima</a:t>
            </a:r>
            <a:r>
              <a:rPr lang="de-DE" sz="1900" dirty="0">
                <a:solidFill>
                  <a:srgbClr val="222222"/>
                </a:solidFill>
                <a:latin typeface="+mj-lt"/>
              </a:rPr>
              <a:t>l</a:t>
            </a:r>
            <a:r>
              <a:rPr lang="de-DE" sz="1900" dirty="0" smtClean="0">
                <a:solidFill>
                  <a:srgbClr val="222222"/>
                </a:solidFill>
                <a:latin typeface="+mj-lt"/>
              </a:rPr>
              <a:t> </a:t>
            </a:r>
            <a:r>
              <a:rPr lang="de-DE" sz="1900" dirty="0">
                <a:solidFill>
                  <a:srgbClr val="222222"/>
                </a:solidFill>
                <a:latin typeface="+mj-lt"/>
              </a:rPr>
              <a:t>60 % ihres </a:t>
            </a:r>
            <a:r>
              <a:rPr lang="de-DE" sz="1900" dirty="0" smtClean="0">
                <a:solidFill>
                  <a:srgbClr val="222222"/>
                </a:solidFill>
                <a:latin typeface="+mj-lt"/>
              </a:rPr>
              <a:t>BIP).</a:t>
            </a:r>
          </a:p>
          <a:p>
            <a:pPr lvl="1"/>
            <a:r>
              <a:rPr lang="de-DE" sz="1900" dirty="0" smtClean="0">
                <a:solidFill>
                  <a:srgbClr val="222222"/>
                </a:solidFill>
                <a:latin typeface="+mj-lt"/>
              </a:rPr>
              <a:t>Mitgliedsstaaten, die die Regeln verletzen, können sanktioniert werden.</a:t>
            </a:r>
            <a:endParaRPr lang="de-DE" sz="1900" dirty="0" smtClean="0">
              <a:solidFill>
                <a:srgbClr val="000000"/>
              </a:solidFill>
              <a:latin typeface="+mj-lt"/>
            </a:endParaRPr>
          </a:p>
          <a:p>
            <a:r>
              <a:rPr lang="de-DE" sz="2200" dirty="0" smtClean="0">
                <a:solidFill>
                  <a:srgbClr val="000000"/>
                </a:solidFill>
                <a:latin typeface="+mj-lt"/>
              </a:rPr>
              <a:t>Das Europäische Semester umfasst jährlich einen sechsmonatigen Prozess:</a:t>
            </a:r>
          </a:p>
          <a:p>
            <a:pPr lvl="1"/>
            <a:r>
              <a:rPr lang="de-DE" sz="1900" dirty="0" smtClean="0">
                <a:solidFill>
                  <a:srgbClr val="000000"/>
                </a:solidFill>
                <a:latin typeface="+mj-lt"/>
              </a:rPr>
              <a:t>Die EU-Mitgliedsstaaten </a:t>
            </a:r>
            <a:r>
              <a:rPr lang="de-DE" sz="1900" dirty="0">
                <a:solidFill>
                  <a:srgbClr val="000000"/>
                </a:solidFill>
                <a:latin typeface="+mj-lt"/>
              </a:rPr>
              <a:t>legen jährlich </a:t>
            </a:r>
            <a:r>
              <a:rPr lang="de-DE" sz="1900" dirty="0" smtClean="0">
                <a:solidFill>
                  <a:srgbClr val="000000"/>
                </a:solidFill>
                <a:latin typeface="+mj-lt"/>
              </a:rPr>
              <a:t>neben dem </a:t>
            </a:r>
            <a:r>
              <a:rPr lang="de-DE" sz="1900" dirty="0">
                <a:solidFill>
                  <a:srgbClr val="000000"/>
                </a:solidFill>
                <a:latin typeface="+mj-lt"/>
              </a:rPr>
              <a:t>NRP </a:t>
            </a:r>
            <a:r>
              <a:rPr lang="de-DE" sz="1900" dirty="0" smtClean="0">
                <a:solidFill>
                  <a:srgbClr val="000000"/>
                </a:solidFill>
                <a:latin typeface="+mj-lt"/>
              </a:rPr>
              <a:t>ein Stabilitätsprogramm (Eurozone) bzw. </a:t>
            </a:r>
            <a:r>
              <a:rPr lang="de-DE" sz="1900" dirty="0" err="1" smtClean="0">
                <a:solidFill>
                  <a:srgbClr val="000000"/>
                </a:solidFill>
                <a:latin typeface="+mj-lt"/>
              </a:rPr>
              <a:t>einKonvergenzprogramm</a:t>
            </a:r>
            <a:r>
              <a:rPr lang="de-DE" sz="1900" dirty="0" smtClean="0">
                <a:solidFill>
                  <a:srgbClr val="000000"/>
                </a:solidFill>
                <a:latin typeface="+mj-lt"/>
              </a:rPr>
              <a:t> (übrige Mitgliedsstaaten) vor. </a:t>
            </a:r>
          </a:p>
          <a:p>
            <a:pPr lvl="1"/>
            <a:r>
              <a:rPr lang="de-DE" sz="1900" dirty="0" smtClean="0">
                <a:solidFill>
                  <a:srgbClr val="000000"/>
                </a:solidFill>
                <a:latin typeface="+mj-lt"/>
              </a:rPr>
              <a:t>Die Kommission formuliert auf der Basis einer Analyse </a:t>
            </a:r>
            <a:r>
              <a:rPr lang="de-DE" sz="1900" dirty="0">
                <a:solidFill>
                  <a:srgbClr val="000000"/>
                </a:solidFill>
                <a:latin typeface="+mj-lt"/>
              </a:rPr>
              <a:t>der </a:t>
            </a:r>
            <a:r>
              <a:rPr lang="de-DE" sz="1900" dirty="0" smtClean="0">
                <a:solidFill>
                  <a:srgbClr val="000000"/>
                </a:solidFill>
                <a:latin typeface="+mj-lt"/>
              </a:rPr>
              <a:t>wirtschafts-, haushalts-, beschäftigungs- und sozialpolitischen Reformpläne </a:t>
            </a:r>
            <a:r>
              <a:rPr lang="de-DE" sz="1900" dirty="0">
                <a:solidFill>
                  <a:srgbClr val="000000"/>
                </a:solidFill>
                <a:latin typeface="+mj-lt"/>
              </a:rPr>
              <a:t>der </a:t>
            </a:r>
            <a:r>
              <a:rPr lang="de-DE" sz="1900" dirty="0" smtClean="0">
                <a:solidFill>
                  <a:srgbClr val="000000"/>
                </a:solidFill>
                <a:latin typeface="+mj-lt"/>
              </a:rPr>
              <a:t>Mitgliedsstaaten länderspezifische Empfehlungen für </a:t>
            </a:r>
            <a:r>
              <a:rPr lang="de-DE" sz="1900" dirty="0">
                <a:solidFill>
                  <a:srgbClr val="000000"/>
                </a:solidFill>
                <a:latin typeface="+mj-lt"/>
              </a:rPr>
              <a:t>die nächsten 12 bis 18 </a:t>
            </a:r>
            <a:r>
              <a:rPr lang="de-DE" sz="1900" dirty="0" smtClean="0">
                <a:solidFill>
                  <a:srgbClr val="000000"/>
                </a:solidFill>
                <a:latin typeface="+mj-lt"/>
              </a:rPr>
              <a:t>Monate.</a:t>
            </a:r>
          </a:p>
          <a:p>
            <a:pPr lvl="1"/>
            <a:r>
              <a:rPr lang="de-DE" sz="1900" dirty="0" smtClean="0">
                <a:solidFill>
                  <a:srgbClr val="000000"/>
                </a:solidFill>
                <a:latin typeface="+mj-lt"/>
              </a:rPr>
              <a:t>Länder, die die stabilitätspolitischen Kriterien verfehlen, müssen mit Sanktionen durch den Rat für Wirtschaft und Finanzen rechnen. </a:t>
            </a:r>
          </a:p>
          <a:p>
            <a:endParaRPr lang="de-DE" sz="20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12</a:t>
            </a:fld>
            <a:endParaRPr lang="de-DE"/>
          </a:p>
        </p:txBody>
      </p:sp>
    </p:spTree>
    <p:extLst>
      <p:ext uri="{BB962C8B-B14F-4D97-AF65-F5344CB8AC3E}">
        <p14:creationId xmlns:p14="http://schemas.microsoft.com/office/powerpoint/2010/main" val="1041500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Europäische Steuerung: Das Europäische Semester</a:t>
            </a:r>
            <a:endParaRPr lang="de-DE" sz="3600" dirty="0"/>
          </a:p>
        </p:txBody>
      </p:sp>
      <p:sp>
        <p:nvSpPr>
          <p:cNvPr id="3" name="Inhaltsplatzhalter 2"/>
          <p:cNvSpPr>
            <a:spLocks noGrp="1"/>
          </p:cNvSpPr>
          <p:nvPr>
            <p:ph idx="1"/>
          </p:nvPr>
        </p:nvSpPr>
        <p:spPr>
          <a:xfrm>
            <a:off x="838200" y="1825625"/>
            <a:ext cx="10515600" cy="4770048"/>
          </a:xfrm>
        </p:spPr>
        <p:txBody>
          <a:bodyPr>
            <a:normAutofit/>
          </a:bodyPr>
          <a:lstStyle/>
          <a:p>
            <a:r>
              <a:rPr lang="de-DE" sz="2200" dirty="0" smtClean="0">
                <a:latin typeface="+mj-lt"/>
              </a:rPr>
              <a:t>Durch die enge Koppelung von längerfristig ausgerichteter Europa 2020 Strategie und kurzfristig orientiertem Fiskalpakt haben sich die politischen Prioritäten verschoben: </a:t>
            </a:r>
          </a:p>
          <a:p>
            <a:pPr lvl="1"/>
            <a:r>
              <a:rPr lang="de-DE" sz="1800" dirty="0" smtClean="0">
                <a:latin typeface="+mj-lt"/>
              </a:rPr>
              <a:t>Die Ziele der Europa 2020 Strategie sind in den letzten Jahren immer stärker durch den Vorrang der fiskalischen Vorgaben des Stabilitätspakts überlagert worden. </a:t>
            </a:r>
          </a:p>
          <a:p>
            <a:pPr lvl="1">
              <a:buSzPts val="2000"/>
              <a:buFont typeface="Arial" charset="0"/>
              <a:buChar char="•"/>
            </a:pPr>
            <a:r>
              <a:rPr lang="de-DE" sz="1800" dirty="0" smtClean="0">
                <a:solidFill>
                  <a:srgbClr val="000000"/>
                </a:solidFill>
                <a:latin typeface="+mj-lt"/>
              </a:rPr>
              <a:t>Die </a:t>
            </a:r>
            <a:r>
              <a:rPr lang="de-DE" sz="1800" dirty="0">
                <a:solidFill>
                  <a:srgbClr val="000000"/>
                </a:solidFill>
                <a:latin typeface="+mj-lt"/>
              </a:rPr>
              <a:t>Länder, die am stärksten von der Krise betroffen wurden, wurden zu einer </a:t>
            </a:r>
            <a:r>
              <a:rPr lang="de-DE" sz="1800" dirty="0" err="1">
                <a:solidFill>
                  <a:srgbClr val="000000"/>
                </a:solidFill>
                <a:latin typeface="+mj-lt"/>
              </a:rPr>
              <a:t>Austeritätspolitik</a:t>
            </a:r>
            <a:r>
              <a:rPr lang="de-DE" sz="1800" dirty="0">
                <a:solidFill>
                  <a:srgbClr val="000000"/>
                </a:solidFill>
                <a:latin typeface="+mj-lt"/>
              </a:rPr>
              <a:t> in Verbindung mit marktorientierten Reformen gezwungen, die mit hohen sozialen Kosten </a:t>
            </a:r>
            <a:r>
              <a:rPr lang="de-DE" sz="1800" dirty="0" smtClean="0">
                <a:solidFill>
                  <a:srgbClr val="000000"/>
                </a:solidFill>
                <a:latin typeface="+mj-lt"/>
              </a:rPr>
              <a:t>verbunden waren/sind</a:t>
            </a:r>
            <a:r>
              <a:rPr lang="de-DE" sz="1800" dirty="0">
                <a:solidFill>
                  <a:srgbClr val="000000"/>
                </a:solidFill>
                <a:latin typeface="+mj-lt"/>
              </a:rPr>
              <a:t>. </a:t>
            </a:r>
            <a:endParaRPr lang="de-DE" sz="1800" dirty="0" smtClean="0">
              <a:effectLst/>
              <a:latin typeface="+mj-lt"/>
            </a:endParaRPr>
          </a:p>
          <a:p>
            <a:pPr marL="685800">
              <a:spcBef>
                <a:spcPts val="500"/>
              </a:spcBef>
            </a:pPr>
            <a:r>
              <a:rPr lang="de-DE" sz="1800" dirty="0">
                <a:solidFill>
                  <a:srgbClr val="000000"/>
                </a:solidFill>
                <a:latin typeface="+mj-lt"/>
              </a:rPr>
              <a:t>Die Kürzung sozialer Leistungen </a:t>
            </a:r>
            <a:r>
              <a:rPr lang="de-DE" sz="1800" dirty="0" smtClean="0">
                <a:solidFill>
                  <a:srgbClr val="000000"/>
                </a:solidFill>
                <a:latin typeface="+mj-lt"/>
              </a:rPr>
              <a:t>hat </a:t>
            </a:r>
            <a:r>
              <a:rPr lang="de-DE" sz="1800" dirty="0">
                <a:solidFill>
                  <a:srgbClr val="000000"/>
                </a:solidFill>
                <a:latin typeface="+mj-lt"/>
              </a:rPr>
              <a:t>dazu beigetragen, die soziale Lage zu verschärfen und die politische Kohäsion </a:t>
            </a:r>
            <a:r>
              <a:rPr lang="de-DE" sz="1800" dirty="0" smtClean="0">
                <a:solidFill>
                  <a:srgbClr val="000000"/>
                </a:solidFill>
                <a:latin typeface="+mj-lt"/>
              </a:rPr>
              <a:t>auf nationaler </a:t>
            </a:r>
            <a:r>
              <a:rPr lang="de-DE" sz="1800" dirty="0">
                <a:solidFill>
                  <a:srgbClr val="000000"/>
                </a:solidFill>
                <a:latin typeface="+mj-lt"/>
              </a:rPr>
              <a:t>und auf EU-Ebene in Frage zu stellen.</a:t>
            </a:r>
            <a:endParaRPr lang="de-DE" sz="1800" dirty="0" smtClean="0">
              <a:effectLst/>
              <a:latin typeface="+mj-lt"/>
            </a:endParaRPr>
          </a:p>
          <a:p>
            <a:pPr marL="685800">
              <a:spcBef>
                <a:spcPts val="500"/>
              </a:spcBef>
            </a:pPr>
            <a:r>
              <a:rPr lang="de-DE" sz="1800" dirty="0">
                <a:solidFill>
                  <a:srgbClr val="000000"/>
                </a:solidFill>
                <a:latin typeface="+mj-lt"/>
              </a:rPr>
              <a:t>Umgekehrt werden Länder wie Deutschland nicht sanktioniert, die mit ihrem Wachstumsmodell das Gleichgewicht in der Eurozone/EU gefährden (Niedriglohnstrategie, Exportüberschüsse, Budgetüberschüsse). </a:t>
            </a:r>
            <a:endParaRPr lang="de-DE" sz="1800" dirty="0" smtClean="0">
              <a:effectLst/>
              <a:latin typeface="+mj-lt"/>
            </a:endParaRPr>
          </a:p>
          <a:p>
            <a:pPr marL="685800">
              <a:spcBef>
                <a:spcPts val="500"/>
              </a:spcBef>
            </a:pPr>
            <a:r>
              <a:rPr lang="de-DE" sz="1800" dirty="0">
                <a:solidFill>
                  <a:srgbClr val="000000"/>
                </a:solidFill>
                <a:latin typeface="+mj-lt"/>
              </a:rPr>
              <a:t>Als Ergebnis ist die wirtschaftliche und soziale Ungleichheit heute innerhalb der EU wie auch in vielen Mitgliedsstaaten größer denn je zuvor</a:t>
            </a:r>
            <a:r>
              <a:rPr lang="de-DE" sz="1800" dirty="0" smtClean="0">
                <a:solidFill>
                  <a:srgbClr val="000000"/>
                </a:solidFill>
                <a:latin typeface="+mj-lt"/>
              </a:rPr>
              <a:t>.</a:t>
            </a:r>
          </a:p>
          <a:p>
            <a:pPr marL="234950" indent="-220663">
              <a:spcBef>
                <a:spcPts val="500"/>
              </a:spcBef>
            </a:pPr>
            <a:r>
              <a:rPr lang="de-DE" sz="2000" dirty="0" smtClean="0">
                <a:solidFill>
                  <a:srgbClr val="000000"/>
                </a:solidFill>
                <a:latin typeface="+mj-lt"/>
              </a:rPr>
              <a:t>Aus Sicht vieler Experten ist daher das Krisenmanagement der EU selbst die größte Bedrohung für das europäische Sozialmodell.</a:t>
            </a:r>
            <a:endParaRPr lang="de-DE" sz="2100" dirty="0" smtClean="0">
              <a:effectLst/>
              <a:latin typeface="+mj-lt"/>
            </a:endParaRPr>
          </a:p>
          <a:p>
            <a:pPr lvl="1"/>
            <a:endParaRPr lang="de-DE" sz="1800" dirty="0" smtClean="0"/>
          </a:p>
        </p:txBody>
      </p:sp>
      <p:sp>
        <p:nvSpPr>
          <p:cNvPr id="5" name="Foliennummernplatzhalter 4"/>
          <p:cNvSpPr>
            <a:spLocks noGrp="1"/>
          </p:cNvSpPr>
          <p:nvPr>
            <p:ph type="sldNum" sz="quarter" idx="12"/>
          </p:nvPr>
        </p:nvSpPr>
        <p:spPr/>
        <p:txBody>
          <a:bodyPr/>
          <a:lstStyle/>
          <a:p>
            <a:fld id="{44919ADD-2AFB-C24E-9F8D-2A8AD8BE99DD}" type="slidenum">
              <a:rPr lang="de-DE" smtClean="0"/>
              <a:t>13</a:t>
            </a:fld>
            <a:endParaRPr lang="de-DE"/>
          </a:p>
        </p:txBody>
      </p:sp>
    </p:spTree>
    <p:extLst>
      <p:ext uri="{BB962C8B-B14F-4D97-AF65-F5344CB8AC3E}">
        <p14:creationId xmlns:p14="http://schemas.microsoft.com/office/powerpoint/2010/main" val="76025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Die Europäische Säule sozialer Rechte</a:t>
            </a:r>
            <a:endParaRPr lang="de-DE" sz="3600" dirty="0"/>
          </a:p>
        </p:txBody>
      </p:sp>
      <p:sp>
        <p:nvSpPr>
          <p:cNvPr id="3" name="Inhaltsplatzhalter 2"/>
          <p:cNvSpPr>
            <a:spLocks noGrp="1"/>
          </p:cNvSpPr>
          <p:nvPr>
            <p:ph idx="1"/>
          </p:nvPr>
        </p:nvSpPr>
        <p:spPr>
          <a:xfrm>
            <a:off x="838200" y="1825624"/>
            <a:ext cx="10515600" cy="5032375"/>
          </a:xfrm>
        </p:spPr>
        <p:txBody>
          <a:bodyPr>
            <a:normAutofit fontScale="92500" lnSpcReduction="20000"/>
          </a:bodyPr>
          <a:lstStyle/>
          <a:p>
            <a:pPr>
              <a:buSzPts val="2600"/>
              <a:buFont typeface="Arial" charset="0"/>
              <a:buChar char="•"/>
            </a:pPr>
            <a:r>
              <a:rPr lang="de-DE" sz="2400" dirty="0" smtClean="0">
                <a:latin typeface="+mj-lt"/>
              </a:rPr>
              <a:t>In der Kommission und bei vielen Experten ist Überzeugung vorherrschend, dass die Wirtschafts- und Währungsunion sowie die in Ansätzen realisierte Fiskalunion in der Eurozone durch eine stärkere Konvergenz der Sozialpolitik ergänzt werden muss, um die ökonomische und soziale Funktionsfähigkeit zu erhalten.</a:t>
            </a:r>
            <a:endParaRPr lang="de-DE" sz="2400" dirty="0" smtClean="0">
              <a:solidFill>
                <a:srgbClr val="000000"/>
              </a:solidFill>
              <a:latin typeface="+mj-lt"/>
            </a:endParaRPr>
          </a:p>
          <a:p>
            <a:pPr>
              <a:buSzPts val="2600"/>
              <a:buFont typeface="Arial" charset="0"/>
              <a:buChar char="•"/>
            </a:pPr>
            <a:r>
              <a:rPr lang="de-DE" sz="2400" dirty="0" smtClean="0">
                <a:solidFill>
                  <a:srgbClr val="000000"/>
                </a:solidFill>
                <a:latin typeface="+mj-lt"/>
              </a:rPr>
              <a:t>Im Juli 2016 hat die EU-Kommission </a:t>
            </a:r>
            <a:r>
              <a:rPr lang="de-DE" sz="2400" dirty="0" smtClean="0">
                <a:latin typeface="+mj-lt"/>
              </a:rPr>
              <a:t>zu einem Konsultationsprozess zum Thema </a:t>
            </a:r>
            <a:r>
              <a:rPr lang="de-DE" sz="2400" dirty="0" smtClean="0">
                <a:solidFill>
                  <a:srgbClr val="000000"/>
                </a:solidFill>
                <a:latin typeface="+mj-lt"/>
              </a:rPr>
              <a:t>„Europäische Säule sozialer Rechte“ </a:t>
            </a:r>
            <a:r>
              <a:rPr lang="de-DE" sz="2400" dirty="0" smtClean="0">
                <a:latin typeface="+mj-lt"/>
              </a:rPr>
              <a:t>aufgerufen, der bis Jahresende 2016 andauerte und deren Ergebnisse im April 2017 vorgestellt wurden.</a:t>
            </a:r>
            <a:endParaRPr lang="de-DE" sz="2400" dirty="0" smtClean="0">
              <a:solidFill>
                <a:srgbClr val="000000"/>
              </a:solidFill>
              <a:latin typeface="+mj-lt"/>
            </a:endParaRPr>
          </a:p>
          <a:p>
            <a:pPr>
              <a:buSzPts val="2600"/>
              <a:buFont typeface="Arial" charset="0"/>
              <a:buChar char="•"/>
            </a:pPr>
            <a:r>
              <a:rPr lang="de-DE" sz="2400" dirty="0" smtClean="0">
                <a:solidFill>
                  <a:srgbClr val="000000"/>
                </a:solidFill>
                <a:latin typeface="+mj-lt"/>
              </a:rPr>
              <a:t>Mit dieser Initiative hat die Kommission auf die anhaltende ökonomische </a:t>
            </a:r>
            <a:r>
              <a:rPr lang="de-DE" sz="2400" dirty="0">
                <a:solidFill>
                  <a:srgbClr val="000000"/>
                </a:solidFill>
                <a:latin typeface="+mj-lt"/>
              </a:rPr>
              <a:t>Krise der Union und </a:t>
            </a:r>
            <a:r>
              <a:rPr lang="de-DE" sz="2400" dirty="0" smtClean="0">
                <a:solidFill>
                  <a:srgbClr val="000000"/>
                </a:solidFill>
                <a:latin typeface="+mj-lt"/>
              </a:rPr>
              <a:t>die </a:t>
            </a:r>
            <a:r>
              <a:rPr lang="de-DE" sz="2400" dirty="0">
                <a:solidFill>
                  <a:srgbClr val="000000"/>
                </a:solidFill>
                <a:latin typeface="+mj-lt"/>
              </a:rPr>
              <a:t>wachsenden politischen Spannungen innerhalb der Union </a:t>
            </a:r>
            <a:r>
              <a:rPr lang="de-DE" sz="2400" dirty="0" smtClean="0">
                <a:solidFill>
                  <a:srgbClr val="000000"/>
                </a:solidFill>
                <a:latin typeface="+mj-lt"/>
              </a:rPr>
              <a:t>reagiert. Sie sollte dazu dienen, die soziale Dimension der EU zu stärken und einen </a:t>
            </a:r>
            <a:r>
              <a:rPr lang="de-DE" sz="2400" dirty="0">
                <a:solidFill>
                  <a:srgbClr val="000000"/>
                </a:solidFill>
                <a:latin typeface="+mj-lt"/>
              </a:rPr>
              <a:t>Prozess zur weiteren Integration und Konsolidierung </a:t>
            </a:r>
            <a:r>
              <a:rPr lang="de-DE" sz="2400" dirty="0" smtClean="0">
                <a:solidFill>
                  <a:srgbClr val="000000"/>
                </a:solidFill>
                <a:latin typeface="+mj-lt"/>
              </a:rPr>
              <a:t>der EU einzuleiten.</a:t>
            </a:r>
            <a:endParaRPr lang="de-DE" sz="2400" dirty="0" smtClean="0">
              <a:effectLst/>
              <a:latin typeface="+mj-lt"/>
            </a:endParaRPr>
          </a:p>
          <a:p>
            <a:r>
              <a:rPr lang="de-DE" sz="2400" dirty="0" smtClean="0">
                <a:latin typeface="+mj-lt"/>
              </a:rPr>
              <a:t>Mit der Säule sollen wesentlicher Grundsätze zur Unterstützung gut funktionierender und fairer Arbeitsmärkte und Wohlfahrtssysteme festgelegt werden.</a:t>
            </a:r>
            <a:r>
              <a:rPr lang="de-DE" sz="2400" dirty="0" smtClean="0">
                <a:effectLst/>
                <a:latin typeface="+mj-lt"/>
              </a:rPr>
              <a:t> </a:t>
            </a:r>
          </a:p>
          <a:p>
            <a:pPr lvl="1"/>
            <a:r>
              <a:rPr lang="de-DE" sz="1900" dirty="0" smtClean="0">
                <a:latin typeface="+mj-lt"/>
              </a:rPr>
              <a:t>Die Säule baut auf dem sozialen Besitzstand der EU auf und ergänzt ihn. Die entsprechenden Grundsätze werden schwerpunktmäßig auf die Bedürfnisse und Herausforderungen des Euro-Raums ausgerichtet.</a:t>
            </a:r>
          </a:p>
          <a:p>
            <a:pPr lvl="1"/>
            <a:r>
              <a:rPr lang="de-DE" sz="1900" dirty="0" smtClean="0">
                <a:effectLst/>
                <a:latin typeface="+mj-lt"/>
              </a:rPr>
              <a:t> </a:t>
            </a:r>
            <a:r>
              <a:rPr lang="de-DE" sz="1900" dirty="0" smtClean="0">
                <a:latin typeface="+mj-lt"/>
              </a:rPr>
              <a:t>Die fertige Säule soll als Bezugsrahmen für das Leistungsscreening der teilnehmenden Mitgliedstaaten im Beschäftigungs- und Sozialbereich dienen, </a:t>
            </a:r>
          </a:p>
          <a:p>
            <a:pPr lvl="1"/>
            <a:r>
              <a:rPr lang="de-DE" sz="1900" dirty="0" smtClean="0">
                <a:latin typeface="+mj-lt"/>
              </a:rPr>
              <a:t>sie soll Reformen auf nationaler Ebene vorantreiben und insbesondere als Kompass für eine erneute Konvergenz innerhalb des Euro-Raums dienen</a:t>
            </a:r>
            <a:r>
              <a:rPr lang="de-DE" sz="1900" i="1" dirty="0" smtClean="0">
                <a:latin typeface="+mj-lt"/>
              </a:rPr>
              <a:t>.</a:t>
            </a:r>
            <a:endParaRPr lang="de-DE" sz="1900" dirty="0" smtClean="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14</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966161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44919ADD-2AFB-C24E-9F8D-2A8AD8BE99DD}" type="slidenum">
              <a:rPr lang="de-DE" smtClean="0"/>
              <a:t>15</a:t>
            </a:fld>
            <a:endParaRPr lang="de-DE"/>
          </a:p>
        </p:txBody>
      </p:sp>
      <p:graphicFrame>
        <p:nvGraphicFramePr>
          <p:cNvPr id="4" name="Tabelle 3"/>
          <p:cNvGraphicFramePr>
            <a:graphicFrameLocks noGrp="1"/>
          </p:cNvGraphicFramePr>
          <p:nvPr>
            <p:extLst/>
          </p:nvPr>
        </p:nvGraphicFramePr>
        <p:xfrm>
          <a:off x="1073623" y="687742"/>
          <a:ext cx="10044754" cy="5851170"/>
        </p:xfrm>
        <a:graphic>
          <a:graphicData uri="http://schemas.openxmlformats.org/drawingml/2006/table">
            <a:tbl>
              <a:tblPr firstRow="1" bandRow="1">
                <a:tableStyleId>{5C22544A-7EE6-4342-B048-85BDC9FD1C3A}</a:tableStyleId>
              </a:tblPr>
              <a:tblGrid>
                <a:gridCol w="5022377"/>
                <a:gridCol w="5022377"/>
              </a:tblGrid>
              <a:tr h="513986">
                <a:tc gridSpan="2">
                  <a:txBody>
                    <a:bodyPr/>
                    <a:lstStyle/>
                    <a:p>
                      <a:pPr algn="ctr"/>
                      <a:r>
                        <a:rPr lang="en-GB" dirty="0" smtClean="0">
                          <a:latin typeface="+mn-lt"/>
                        </a:rPr>
                        <a:t>Die 20 </a:t>
                      </a:r>
                      <a:r>
                        <a:rPr lang="en-GB" dirty="0" err="1" smtClean="0">
                          <a:latin typeface="+mn-lt"/>
                        </a:rPr>
                        <a:t>inhaltlichen</a:t>
                      </a:r>
                      <a:r>
                        <a:rPr lang="en-GB" dirty="0" smtClean="0">
                          <a:latin typeface="+mn-lt"/>
                        </a:rPr>
                        <a:t> </a:t>
                      </a:r>
                      <a:r>
                        <a:rPr lang="en-GB" dirty="0" err="1" smtClean="0">
                          <a:latin typeface="+mn-lt"/>
                        </a:rPr>
                        <a:t>Bausteine</a:t>
                      </a:r>
                      <a:r>
                        <a:rPr lang="en-GB" dirty="0" smtClean="0">
                          <a:latin typeface="+mn-lt"/>
                        </a:rPr>
                        <a:t> der Pillar of Social Rights</a:t>
                      </a:r>
                      <a:endParaRPr lang="en-GB" dirty="0">
                        <a:latin typeface="+mn-lt"/>
                      </a:endParaRPr>
                    </a:p>
                  </a:txBody>
                  <a:tcPr/>
                </a:tc>
                <a:tc hMerge="1">
                  <a:txBody>
                    <a:bodyPr/>
                    <a:lstStyle/>
                    <a:p>
                      <a:endParaRPr lang="en-GB" dirty="0"/>
                    </a:p>
                  </a:txBody>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Fertigkeiten, Bildung, lebenslanges Lernen</a:t>
                      </a:r>
                    </a:p>
                  </a:txBody>
                  <a:tcPr>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Integrierte soziale Leistungen und Dienste</a:t>
                      </a:r>
                    </a:p>
                  </a:txBody>
                  <a:tcPr>
                    <a:solidFill>
                      <a:srgbClr val="92D050"/>
                    </a:solidFill>
                  </a:tcPr>
                </a:tc>
              </a:tr>
              <a:tr h="513986">
                <a:tc>
                  <a:txBody>
                    <a:bodyPr/>
                    <a:lstStyle/>
                    <a:p>
                      <a:r>
                        <a:rPr lang="de-DE" sz="1800" noProof="0" dirty="0" smtClean="0">
                          <a:latin typeface="+mn-lt"/>
                        </a:rPr>
                        <a:t>Flexible und sichere Arbeitsverträge</a:t>
                      </a:r>
                      <a:endParaRPr lang="de-DE" sz="1800" noProof="0" dirty="0">
                        <a:latin typeface="+mn-lt"/>
                      </a:endParaRPr>
                    </a:p>
                  </a:txBody>
                  <a:tcPr>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Gesundheitsversorgung und Krankenleistungen</a:t>
                      </a: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Sichere Berufsübergänge</a:t>
                      </a:r>
                    </a:p>
                  </a:txBody>
                  <a:tcPr>
                    <a:solidFill>
                      <a:schemeClr val="accent2">
                        <a:lumMod val="60000"/>
                        <a:lumOff val="40000"/>
                      </a:schemeClr>
                    </a:solidFill>
                  </a:tcPr>
                </a:tc>
                <a:tc>
                  <a:txBody>
                    <a:bodyPr/>
                    <a:lstStyle/>
                    <a:p>
                      <a:r>
                        <a:rPr lang="de-DE" sz="1800" noProof="0" dirty="0" smtClean="0">
                          <a:latin typeface="+mn-lt"/>
                        </a:rPr>
                        <a:t>Renten und Pensionen</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Aktive Unterstützung der Beschäftigung</a:t>
                      </a:r>
                    </a:p>
                  </a:txBody>
                  <a:tcPr>
                    <a:solidFill>
                      <a:schemeClr val="accent2">
                        <a:lumMod val="60000"/>
                        <a:lumOff val="40000"/>
                      </a:schemeClr>
                    </a:solidFill>
                  </a:tcPr>
                </a:tc>
                <a:tc>
                  <a:txBody>
                    <a:bodyPr/>
                    <a:lstStyle/>
                    <a:p>
                      <a:r>
                        <a:rPr lang="de-DE" sz="1800" noProof="0" dirty="0" smtClean="0">
                          <a:latin typeface="+mn-lt"/>
                        </a:rPr>
                        <a:t>Arbeitslosenleistungen</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Geschlechtergleichstellung und Vereinbarkeit von Beruf und Privatleben</a:t>
                      </a:r>
                    </a:p>
                  </a:txBody>
                  <a:tcPr>
                    <a:solidFill>
                      <a:schemeClr val="accent2">
                        <a:lumMod val="60000"/>
                        <a:lumOff val="40000"/>
                      </a:schemeClr>
                    </a:solidFill>
                  </a:tcPr>
                </a:tc>
                <a:tc>
                  <a:txBody>
                    <a:bodyPr/>
                    <a:lstStyle/>
                    <a:p>
                      <a:r>
                        <a:rPr lang="de-DE" sz="1800" noProof="0" dirty="0" smtClean="0">
                          <a:latin typeface="+mn-lt"/>
                        </a:rPr>
                        <a:t>Mindesteinkommen</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Chancengleichheit</a:t>
                      </a:r>
                    </a:p>
                  </a:txBody>
                  <a:tcPr>
                    <a:solidFill>
                      <a:schemeClr val="accent2">
                        <a:lumMod val="60000"/>
                        <a:lumOff val="40000"/>
                      </a:schemeClr>
                    </a:solidFill>
                  </a:tcPr>
                </a:tc>
                <a:tc>
                  <a:txBody>
                    <a:bodyPr/>
                    <a:lstStyle/>
                    <a:p>
                      <a:r>
                        <a:rPr lang="de-DE" sz="1800" noProof="0" dirty="0" smtClean="0">
                          <a:latin typeface="+mn-lt"/>
                        </a:rPr>
                        <a:t>Menschen mit Behinderungen</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Beschäftigungsbedingungen</a:t>
                      </a:r>
                    </a:p>
                  </a:txBody>
                  <a:tcPr>
                    <a:solidFill>
                      <a:schemeClr val="accent4">
                        <a:lumMod val="40000"/>
                        <a:lumOff val="60000"/>
                      </a:schemeClr>
                    </a:solidFill>
                  </a:tcPr>
                </a:tc>
                <a:tc>
                  <a:txBody>
                    <a:bodyPr/>
                    <a:lstStyle/>
                    <a:p>
                      <a:r>
                        <a:rPr lang="de-DE" sz="1800" noProof="0" dirty="0" smtClean="0">
                          <a:latin typeface="+mn-lt"/>
                        </a:rPr>
                        <a:t>Langzeitpflege</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Löhne und Gehälter</a:t>
                      </a:r>
                    </a:p>
                  </a:txBody>
                  <a:tcPr>
                    <a:solidFill>
                      <a:schemeClr val="accent4">
                        <a:lumMod val="40000"/>
                        <a:lumOff val="60000"/>
                      </a:schemeClr>
                    </a:solidFill>
                  </a:tcPr>
                </a:tc>
                <a:tc>
                  <a:txBody>
                    <a:bodyPr/>
                    <a:lstStyle/>
                    <a:p>
                      <a:r>
                        <a:rPr lang="de-DE" sz="1800" noProof="0" dirty="0" smtClean="0">
                          <a:latin typeface="+mn-lt"/>
                        </a:rPr>
                        <a:t>Kinderbetreuung</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Arbeitsschutz </a:t>
                      </a:r>
                    </a:p>
                  </a:txBody>
                  <a:tcPr>
                    <a:solidFill>
                      <a:schemeClr val="accent4">
                        <a:lumMod val="40000"/>
                        <a:lumOff val="60000"/>
                      </a:schemeClr>
                    </a:solidFill>
                  </a:tcPr>
                </a:tc>
                <a:tc>
                  <a:txBody>
                    <a:bodyPr/>
                    <a:lstStyle/>
                    <a:p>
                      <a:r>
                        <a:rPr lang="de-DE" sz="1800" noProof="0" dirty="0" smtClean="0">
                          <a:latin typeface="+mn-lt"/>
                        </a:rPr>
                        <a:t>Wohnraum</a:t>
                      </a:r>
                      <a:endParaRPr lang="de-DE" sz="1800" noProof="0" dirty="0">
                        <a:latin typeface="+mn-lt"/>
                      </a:endParaRPr>
                    </a:p>
                  </a:txBody>
                  <a:tcPr>
                    <a:solidFill>
                      <a:srgbClr val="92D050"/>
                    </a:solidFill>
                  </a:tcPr>
                </a:tc>
              </a:tr>
              <a:tr h="513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800" noProof="0" dirty="0" smtClean="0">
                          <a:latin typeface="+mn-lt"/>
                        </a:rPr>
                        <a:t>Sozialer Dialog/Einbeziehung der Beschäftigten</a:t>
                      </a:r>
                    </a:p>
                  </a:txBody>
                  <a:tcPr>
                    <a:solidFill>
                      <a:schemeClr val="accent4">
                        <a:lumMod val="40000"/>
                        <a:lumOff val="60000"/>
                      </a:schemeClr>
                    </a:solidFill>
                  </a:tcPr>
                </a:tc>
                <a:tc>
                  <a:txBody>
                    <a:bodyPr/>
                    <a:lstStyle/>
                    <a:p>
                      <a:pPr marL="14288" indent="0" algn="l" rtl="0" eaLnBrk="1" latinLnBrk="0" hangingPunct="1">
                        <a:lnSpc>
                          <a:spcPct val="90000"/>
                        </a:lnSpc>
                        <a:spcBef>
                          <a:spcPts val="500"/>
                        </a:spcBef>
                        <a:spcAft>
                          <a:spcPts val="0"/>
                        </a:spcAft>
                        <a:tabLst/>
                      </a:pPr>
                      <a:r>
                        <a:rPr lang="de-DE" sz="1800" kern="1200" noProof="0" dirty="0" smtClean="0">
                          <a:solidFill>
                            <a:srgbClr val="000000"/>
                          </a:solidFill>
                          <a:effectLst/>
                          <a:latin typeface="+mn-lt"/>
                        </a:rPr>
                        <a:t>Zugang zu grundlegenden Leistungen der Daseinsvorsorge</a:t>
                      </a:r>
                      <a:endParaRPr lang="de-DE" sz="1800" noProof="0" dirty="0" smtClean="0">
                        <a:effectLst/>
                        <a:latin typeface="+mn-lt"/>
                      </a:endParaRPr>
                    </a:p>
                  </a:txBody>
                  <a:tcPr>
                    <a:solidFill>
                      <a:srgbClr val="92D050"/>
                    </a:solidFill>
                  </a:tcPr>
                </a:tc>
              </a:tr>
            </a:tbl>
          </a:graphicData>
        </a:graphic>
      </p:graphicFrame>
    </p:spTree>
    <p:extLst>
      <p:ext uri="{BB962C8B-B14F-4D97-AF65-F5344CB8AC3E}">
        <p14:creationId xmlns:p14="http://schemas.microsoft.com/office/powerpoint/2010/main" val="173060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de-DE"/>
          </a:p>
        </p:txBody>
      </p:sp>
      <p:sp>
        <p:nvSpPr>
          <p:cNvPr id="3" name="Foliennummernplatzhalter 2"/>
          <p:cNvSpPr>
            <a:spLocks noGrp="1"/>
          </p:cNvSpPr>
          <p:nvPr>
            <p:ph type="sldNum" sz="quarter" idx="12"/>
          </p:nvPr>
        </p:nvSpPr>
        <p:spPr/>
        <p:txBody>
          <a:bodyPr/>
          <a:lstStyle/>
          <a:p>
            <a:fld id="{5E4B0180-42F6-F646-AE49-52E7AA3965D0}" type="slidenum">
              <a:rPr lang="de-DE" smtClean="0"/>
              <a:t>16</a:t>
            </a:fld>
            <a:endParaRPr lang="de-DE"/>
          </a:p>
        </p:txBody>
      </p:sp>
      <p:sp>
        <p:nvSpPr>
          <p:cNvPr id="4" name="Rechteck 3"/>
          <p:cNvSpPr/>
          <p:nvPr/>
        </p:nvSpPr>
        <p:spPr>
          <a:xfrm>
            <a:off x="2304081" y="2281664"/>
            <a:ext cx="6096000" cy="1754326"/>
          </a:xfrm>
          <a:prstGeom prst="rect">
            <a:avLst/>
          </a:prstGeom>
        </p:spPr>
        <p:txBody>
          <a:bodyPr>
            <a:spAutoFit/>
          </a:bodyPr>
          <a:lstStyle/>
          <a:p>
            <a:r>
              <a:rPr lang="de-DE" smtClean="0">
                <a:effectLst/>
                <a:latin typeface="Times New Roman,BoldItalic" charset="0"/>
              </a:rPr>
              <a:t>14. </a:t>
            </a:r>
            <a:r>
              <a:rPr lang="de-DE" dirty="0" err="1" smtClean="0">
                <a:effectLst/>
                <a:latin typeface="Times New Roman,BoldItalic" charset="0"/>
              </a:rPr>
              <a:t>Unemployment</a:t>
            </a:r>
            <a:r>
              <a:rPr lang="de-DE" dirty="0" smtClean="0">
                <a:effectLst/>
                <a:latin typeface="Times New Roman,BoldItalic" charset="0"/>
              </a:rPr>
              <a:t> </a:t>
            </a:r>
            <a:r>
              <a:rPr lang="de-DE" dirty="0" err="1" smtClean="0">
                <a:effectLst/>
                <a:latin typeface="Times New Roman,BoldItalic" charset="0"/>
              </a:rPr>
              <a:t>benefits</a:t>
            </a:r>
            <a:r>
              <a:rPr lang="de-DE" dirty="0" smtClean="0">
                <a:effectLst/>
                <a:latin typeface="Times New Roman,BoldItalic" charset="0"/>
              </a:rPr>
              <a:t>:</a:t>
            </a:r>
          </a:p>
          <a:p>
            <a:r>
              <a:rPr lang="de-DE" dirty="0" smtClean="0">
                <a:effectLst/>
                <a:latin typeface="Times New Roman,BoldItalic" charset="0"/>
              </a:rPr>
              <a:t>Action </a:t>
            </a:r>
            <a:r>
              <a:rPr lang="de-DE" dirty="0" err="1" smtClean="0">
                <a:effectLst/>
                <a:latin typeface="Times New Roman,BoldItalic" charset="0"/>
              </a:rPr>
              <a:t>to</a:t>
            </a:r>
            <a:r>
              <a:rPr lang="de-DE" dirty="0" smtClean="0">
                <a:effectLst/>
                <a:latin typeface="Times New Roman,BoldItalic" charset="0"/>
              </a:rPr>
              <a:t> </a:t>
            </a:r>
            <a:r>
              <a:rPr lang="de-DE" dirty="0" err="1" smtClean="0">
                <a:effectLst/>
                <a:latin typeface="Times New Roman,BoldItalic" charset="0"/>
              </a:rPr>
              <a:t>support</a:t>
            </a:r>
            <a:r>
              <a:rPr lang="de-DE" dirty="0" smtClean="0">
                <a:effectLst/>
                <a:latin typeface="Times New Roman,BoldItalic" charset="0"/>
              </a:rPr>
              <a:t> </a:t>
            </a:r>
            <a:r>
              <a:rPr lang="de-DE" dirty="0" err="1" smtClean="0">
                <a:effectLst/>
                <a:latin typeface="Times New Roman,BoldItalic" charset="0"/>
              </a:rPr>
              <a:t>the</a:t>
            </a:r>
            <a:r>
              <a:rPr lang="de-DE" dirty="0" smtClean="0">
                <a:effectLst/>
                <a:latin typeface="Times New Roman,BoldItalic" charset="0"/>
              </a:rPr>
              <a:t> </a:t>
            </a:r>
            <a:r>
              <a:rPr lang="de-DE" dirty="0" err="1" smtClean="0">
                <a:effectLst/>
                <a:latin typeface="Times New Roman,BoldItalic" charset="0"/>
              </a:rPr>
              <a:t>unemployed</a:t>
            </a:r>
            <a:r>
              <a:rPr lang="de-DE" dirty="0" smtClean="0">
                <a:effectLst/>
                <a:latin typeface="Times New Roman,BoldItalic" charset="0"/>
              </a:rPr>
              <a:t> </a:t>
            </a:r>
            <a:r>
              <a:rPr lang="de-DE" dirty="0" err="1" smtClean="0">
                <a:effectLst/>
                <a:latin typeface="Times New Roman,BoldItalic" charset="0"/>
              </a:rPr>
              <a:t>shall</a:t>
            </a:r>
            <a:r>
              <a:rPr lang="de-DE" dirty="0" smtClean="0">
                <a:effectLst/>
                <a:latin typeface="Times New Roman,BoldItalic" charset="0"/>
              </a:rPr>
              <a:t> </a:t>
            </a:r>
            <a:r>
              <a:rPr lang="de-DE" dirty="0" err="1" smtClean="0">
                <a:effectLst/>
                <a:latin typeface="Times New Roman,BoldItalic" charset="0"/>
              </a:rPr>
              <a:t>include</a:t>
            </a:r>
            <a:r>
              <a:rPr lang="de-DE" dirty="0" smtClean="0">
                <a:effectLst/>
                <a:latin typeface="Times New Roman,BoldItalic" charset="0"/>
              </a:rPr>
              <a:t> </a:t>
            </a:r>
            <a:r>
              <a:rPr lang="de-DE" dirty="0" err="1" smtClean="0">
                <a:effectLst/>
                <a:latin typeface="Times New Roman,BoldItalic" charset="0"/>
              </a:rPr>
              <a:t>the</a:t>
            </a:r>
            <a:r>
              <a:rPr lang="de-DE" dirty="0" smtClean="0">
                <a:effectLst/>
                <a:latin typeface="Times New Roman,BoldItalic" charset="0"/>
              </a:rPr>
              <a:t> </a:t>
            </a:r>
            <a:r>
              <a:rPr lang="de-DE" dirty="0" err="1" smtClean="0">
                <a:effectLst/>
                <a:latin typeface="Times New Roman,BoldItalic" charset="0"/>
              </a:rPr>
              <a:t>requirement</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t>
            </a:r>
            <a:r>
              <a:rPr lang="de-DE" dirty="0" err="1" smtClean="0">
                <a:effectLst/>
                <a:latin typeface="Times New Roman,BoldItalic" charset="0"/>
              </a:rPr>
              <a:t>active</a:t>
            </a:r>
            <a:r>
              <a:rPr lang="de-DE" dirty="0" smtClean="0">
                <a:effectLst/>
                <a:latin typeface="Times New Roman,BoldItalic" charset="0"/>
              </a:rPr>
              <a:t> </a:t>
            </a:r>
            <a:r>
              <a:rPr lang="de-DE" dirty="0" err="1" smtClean="0">
                <a:effectLst/>
                <a:latin typeface="Times New Roman,BoldItalic" charset="0"/>
              </a:rPr>
              <a:t>job</a:t>
            </a:r>
            <a:r>
              <a:rPr lang="de-DE" dirty="0" smtClean="0">
                <a:effectLst/>
                <a:latin typeface="Times New Roman,BoldItalic" charset="0"/>
              </a:rPr>
              <a:t> </a:t>
            </a:r>
            <a:r>
              <a:rPr lang="de-DE" dirty="0" err="1" smtClean="0">
                <a:effectLst/>
                <a:latin typeface="Times New Roman,BoldItalic" charset="0"/>
              </a:rPr>
              <a:t>search</a:t>
            </a:r>
            <a:r>
              <a:rPr lang="de-DE" dirty="0" smtClean="0">
                <a:effectLst/>
                <a:latin typeface="Times New Roman,BoldItalic" charset="0"/>
              </a:rPr>
              <a:t> </a:t>
            </a:r>
            <a:r>
              <a:rPr lang="de-DE" dirty="0" err="1" smtClean="0">
                <a:effectLst/>
                <a:latin typeface="Times New Roman,BoldItalic" charset="0"/>
              </a:rPr>
              <a:t>and</a:t>
            </a:r>
            <a:r>
              <a:rPr lang="de-DE" dirty="0" smtClean="0">
                <a:effectLst/>
                <a:latin typeface="Times New Roman,BoldItalic" charset="0"/>
              </a:rPr>
              <a:t> </a:t>
            </a:r>
            <a:r>
              <a:rPr lang="de-DE" dirty="0" err="1" smtClean="0">
                <a:effectLst/>
                <a:latin typeface="Times New Roman,BoldItalic" charset="0"/>
              </a:rPr>
              <a:t>participation</a:t>
            </a:r>
            <a:r>
              <a:rPr lang="de-DE" dirty="0" smtClean="0">
                <a:effectLst/>
                <a:latin typeface="Times New Roman,BoldItalic" charset="0"/>
              </a:rPr>
              <a:t> in </a:t>
            </a:r>
            <a:r>
              <a:rPr lang="de-DE" dirty="0" err="1" smtClean="0">
                <a:effectLst/>
                <a:latin typeface="Times New Roman,BoldItalic" charset="0"/>
              </a:rPr>
              <a:t>active</a:t>
            </a:r>
            <a:r>
              <a:rPr lang="de-DE" dirty="0" smtClean="0">
                <a:effectLst/>
                <a:latin typeface="Times New Roman,BoldItalic" charset="0"/>
              </a:rPr>
              <a:t> </a:t>
            </a:r>
            <a:r>
              <a:rPr lang="de-DE" dirty="0" err="1" smtClean="0">
                <a:effectLst/>
                <a:latin typeface="Times New Roman,BoldItalic" charset="0"/>
              </a:rPr>
              <a:t>support</a:t>
            </a:r>
            <a:r>
              <a:rPr lang="de-DE" dirty="0" smtClean="0">
                <a:effectLst/>
                <a:latin typeface="Times New Roman,BoldItalic" charset="0"/>
              </a:rPr>
              <a:t> </a:t>
            </a:r>
            <a:r>
              <a:rPr lang="de-DE" dirty="0" err="1" smtClean="0">
                <a:effectLst/>
                <a:latin typeface="Times New Roman,BoldItalic" charset="0"/>
              </a:rPr>
              <a:t>combined</a:t>
            </a:r>
            <a:r>
              <a:rPr lang="de-DE" dirty="0" smtClean="0">
                <a:effectLst/>
                <a:latin typeface="Times New Roman,BoldItalic" charset="0"/>
              </a:rPr>
              <a:t> </a:t>
            </a:r>
            <a:r>
              <a:rPr lang="de-DE" dirty="0" err="1" smtClean="0">
                <a:effectLst/>
                <a:latin typeface="Times New Roman,BoldItalic" charset="0"/>
              </a:rPr>
              <a:t>with</a:t>
            </a:r>
            <a:r>
              <a:rPr lang="de-DE" dirty="0" smtClean="0">
                <a:effectLst/>
                <a:latin typeface="Times New Roman,BoldItalic" charset="0"/>
              </a:rPr>
              <a:t> </a:t>
            </a:r>
            <a:r>
              <a:rPr lang="de-DE" dirty="0" err="1" smtClean="0">
                <a:effectLst/>
                <a:latin typeface="Times New Roman,BoldItalic" charset="0"/>
              </a:rPr>
              <a:t>adequate</a:t>
            </a:r>
            <a:r>
              <a:rPr lang="de-DE" dirty="0" smtClean="0">
                <a:effectLst/>
                <a:latin typeface="Times New Roman,BoldItalic" charset="0"/>
              </a:rPr>
              <a:t> </a:t>
            </a:r>
            <a:r>
              <a:rPr lang="de-DE" dirty="0" err="1" smtClean="0">
                <a:effectLst/>
                <a:latin typeface="Times New Roman,BoldItalic" charset="0"/>
              </a:rPr>
              <a:t>unemployment</a:t>
            </a:r>
            <a:r>
              <a:rPr lang="de-DE" dirty="0" smtClean="0">
                <a:effectLst/>
                <a:latin typeface="Times New Roman,BoldItalic" charset="0"/>
              </a:rPr>
              <a:t> </a:t>
            </a:r>
            <a:r>
              <a:rPr lang="de-DE" dirty="0" err="1" smtClean="0">
                <a:effectLst/>
                <a:latin typeface="Times New Roman,BoldItalic" charset="0"/>
              </a:rPr>
              <a:t>benefits</a:t>
            </a:r>
            <a:r>
              <a:rPr lang="de-DE" dirty="0" smtClean="0">
                <a:effectLst/>
                <a:latin typeface="Times New Roman,BoldItalic" charset="0"/>
              </a:rPr>
              <a:t>. The </a:t>
            </a:r>
            <a:r>
              <a:rPr lang="de-DE" dirty="0" err="1" smtClean="0">
                <a:effectLst/>
                <a:latin typeface="Times New Roman,BoldItalic" charset="0"/>
              </a:rPr>
              <a:t>duration</a:t>
            </a:r>
            <a:r>
              <a:rPr lang="de-DE" dirty="0" smtClean="0">
                <a:effectLst/>
                <a:latin typeface="Times New Roman,BoldItalic" charset="0"/>
              </a:rPr>
              <a:t> </a:t>
            </a:r>
            <a:r>
              <a:rPr lang="de-DE" dirty="0" err="1" smtClean="0">
                <a:effectLst/>
                <a:latin typeface="Times New Roman,BoldItalic" charset="0"/>
              </a:rPr>
              <a:t>of</a:t>
            </a:r>
            <a:r>
              <a:rPr lang="de-DE" dirty="0" smtClean="0">
                <a:effectLst/>
                <a:latin typeface="Times New Roman,BoldItalic" charset="0"/>
              </a:rPr>
              <a:t> </a:t>
            </a:r>
            <a:r>
              <a:rPr lang="de-DE" dirty="0" err="1" smtClean="0">
                <a:effectLst/>
                <a:latin typeface="Times New Roman,BoldItalic" charset="0"/>
              </a:rPr>
              <a:t>benefits</a:t>
            </a:r>
            <a:r>
              <a:rPr lang="de-DE" dirty="0" smtClean="0">
                <a:effectLst/>
                <a:latin typeface="Times New Roman,BoldItalic" charset="0"/>
              </a:rPr>
              <a:t> </a:t>
            </a:r>
            <a:r>
              <a:rPr lang="de-DE" dirty="0" err="1" smtClean="0">
                <a:effectLst/>
                <a:latin typeface="Times New Roman,BoldItalic" charset="0"/>
              </a:rPr>
              <a:t>shall</a:t>
            </a:r>
            <a:r>
              <a:rPr lang="de-DE" dirty="0" smtClean="0">
                <a:effectLst/>
                <a:latin typeface="Times New Roman,BoldItalic" charset="0"/>
              </a:rPr>
              <a:t> </a:t>
            </a:r>
            <a:r>
              <a:rPr lang="de-DE" dirty="0" err="1" smtClean="0">
                <a:effectLst/>
                <a:latin typeface="Times New Roman,BoldItalic" charset="0"/>
              </a:rPr>
              <a:t>allow</a:t>
            </a:r>
            <a:r>
              <a:rPr lang="de-DE" dirty="0" smtClean="0">
                <a:effectLst/>
                <a:latin typeface="Times New Roman,BoldItalic" charset="0"/>
              </a:rPr>
              <a:t> </a:t>
            </a:r>
            <a:r>
              <a:rPr lang="de-DE" dirty="0" err="1" smtClean="0">
                <a:effectLst/>
                <a:latin typeface="Times New Roman,BoldItalic" charset="0"/>
              </a:rPr>
              <a:t>sufficient</a:t>
            </a:r>
            <a:r>
              <a:rPr lang="de-DE" dirty="0" smtClean="0">
                <a:effectLst/>
                <a:latin typeface="Times New Roman,BoldItalic" charset="0"/>
              </a:rPr>
              <a:t> time </a:t>
            </a:r>
            <a:r>
              <a:rPr lang="de-DE" dirty="0" err="1" smtClean="0">
                <a:effectLst/>
                <a:latin typeface="Times New Roman,BoldItalic" charset="0"/>
              </a:rPr>
              <a:t>for</a:t>
            </a:r>
            <a:r>
              <a:rPr lang="de-DE" dirty="0" smtClean="0">
                <a:effectLst/>
                <a:latin typeface="Times New Roman,BoldItalic" charset="0"/>
              </a:rPr>
              <a:t> </a:t>
            </a:r>
            <a:r>
              <a:rPr lang="de-DE" dirty="0" err="1" smtClean="0">
                <a:effectLst/>
                <a:latin typeface="Times New Roman,BoldItalic" charset="0"/>
              </a:rPr>
              <a:t>job</a:t>
            </a:r>
            <a:r>
              <a:rPr lang="de-DE" dirty="0" smtClean="0">
                <a:effectLst/>
                <a:latin typeface="Times New Roman,BoldItalic" charset="0"/>
              </a:rPr>
              <a:t> </a:t>
            </a:r>
            <a:r>
              <a:rPr lang="de-DE" dirty="0" err="1" smtClean="0">
                <a:effectLst/>
                <a:latin typeface="Times New Roman,BoldItalic" charset="0"/>
              </a:rPr>
              <a:t>search</a:t>
            </a:r>
            <a:r>
              <a:rPr lang="de-DE" dirty="0" smtClean="0">
                <a:effectLst/>
                <a:latin typeface="Times New Roman,BoldItalic" charset="0"/>
              </a:rPr>
              <a:t> </a:t>
            </a:r>
            <a:r>
              <a:rPr lang="de-DE" dirty="0" err="1" smtClean="0">
                <a:effectLst/>
                <a:latin typeface="Times New Roman,BoldItalic" charset="0"/>
              </a:rPr>
              <a:t>whilst</a:t>
            </a:r>
            <a:r>
              <a:rPr lang="de-DE" dirty="0" smtClean="0">
                <a:effectLst/>
                <a:latin typeface="Times New Roman,BoldItalic" charset="0"/>
              </a:rPr>
              <a:t> </a:t>
            </a:r>
            <a:r>
              <a:rPr lang="de-DE" dirty="0" err="1" smtClean="0">
                <a:effectLst/>
                <a:latin typeface="Times New Roman,BoldItalic" charset="0"/>
              </a:rPr>
              <a:t>preserving</a:t>
            </a:r>
            <a:r>
              <a:rPr lang="de-DE" dirty="0" smtClean="0">
                <a:effectLst/>
                <a:latin typeface="Times New Roman,BoldItalic" charset="0"/>
              </a:rPr>
              <a:t> </a:t>
            </a:r>
            <a:r>
              <a:rPr lang="de-DE" dirty="0" err="1" smtClean="0">
                <a:effectLst/>
                <a:latin typeface="Times New Roman,BoldItalic" charset="0"/>
              </a:rPr>
              <a:t>incentives</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 quick </a:t>
            </a:r>
            <a:r>
              <a:rPr lang="de-DE" dirty="0" err="1" smtClean="0">
                <a:effectLst/>
                <a:latin typeface="Times New Roman,BoldItalic" charset="0"/>
              </a:rPr>
              <a:t>return</a:t>
            </a:r>
            <a:r>
              <a:rPr lang="de-DE" dirty="0" smtClean="0">
                <a:effectLst/>
                <a:latin typeface="Times New Roman,BoldItalic" charset="0"/>
              </a:rPr>
              <a:t> </a:t>
            </a:r>
            <a:r>
              <a:rPr lang="de-DE" dirty="0" err="1" smtClean="0">
                <a:effectLst/>
                <a:latin typeface="Times New Roman,BoldItalic" charset="0"/>
              </a:rPr>
              <a:t>to</a:t>
            </a:r>
            <a:r>
              <a:rPr lang="de-DE" dirty="0" smtClean="0">
                <a:effectLst/>
                <a:latin typeface="Times New Roman,BoldItalic" charset="0"/>
              </a:rPr>
              <a:t> employment</a:t>
            </a:r>
            <a:r>
              <a:rPr lang="de-DE" sz="800" dirty="0" smtClean="0">
                <a:effectLst/>
                <a:latin typeface="Times New Roman,BoldItalic" charset="0"/>
              </a:rPr>
              <a:t>2</a:t>
            </a:r>
            <a:r>
              <a:rPr lang="de-DE" dirty="0" smtClean="0">
                <a:effectLst/>
                <a:latin typeface="Times New Roman,BoldItalic" charset="0"/>
              </a:rPr>
              <a:t>. </a:t>
            </a:r>
            <a:endParaRPr lang="de-DE" dirty="0"/>
          </a:p>
        </p:txBody>
      </p:sp>
      <p:sp>
        <p:nvSpPr>
          <p:cNvPr id="5" name="Rechteck 4"/>
          <p:cNvSpPr/>
          <p:nvPr/>
        </p:nvSpPr>
        <p:spPr>
          <a:xfrm>
            <a:off x="2304081" y="4224668"/>
            <a:ext cx="6096000" cy="1754326"/>
          </a:xfrm>
          <a:prstGeom prst="rect">
            <a:avLst/>
          </a:prstGeom>
        </p:spPr>
        <p:txBody>
          <a:bodyPr>
            <a:spAutoFit/>
          </a:bodyPr>
          <a:lstStyle/>
          <a:p>
            <a:r>
              <a:rPr lang="de-DE" dirty="0" smtClean="0">
                <a:effectLst/>
                <a:latin typeface="Times New Roman,BoldItalic" charset="0"/>
              </a:rPr>
              <a:t>15. Minimum </a:t>
            </a:r>
            <a:r>
              <a:rPr lang="de-DE" dirty="0" err="1" smtClean="0">
                <a:effectLst/>
                <a:latin typeface="Times New Roman,BoldItalic" charset="0"/>
              </a:rPr>
              <a:t>income</a:t>
            </a:r>
            <a:r>
              <a:rPr lang="de-DE" dirty="0" smtClean="0">
                <a:effectLst/>
                <a:latin typeface="Times New Roman,BoldItalic" charset="0"/>
              </a:rPr>
              <a:t>:</a:t>
            </a:r>
          </a:p>
          <a:p>
            <a:r>
              <a:rPr lang="de-DE" dirty="0" err="1" smtClean="0">
                <a:effectLst/>
                <a:latin typeface="Times New Roman,BoldItalic" charset="0"/>
              </a:rPr>
              <a:t>Adequate</a:t>
            </a:r>
            <a:r>
              <a:rPr lang="de-DE" dirty="0" smtClean="0">
                <a:effectLst/>
                <a:latin typeface="Times New Roman,BoldItalic" charset="0"/>
              </a:rPr>
              <a:t> </a:t>
            </a:r>
            <a:r>
              <a:rPr lang="de-DE" dirty="0" err="1" smtClean="0">
                <a:effectLst/>
                <a:latin typeface="Times New Roman,BoldItalic" charset="0"/>
              </a:rPr>
              <a:t>minimum</a:t>
            </a:r>
            <a:r>
              <a:rPr lang="de-DE" dirty="0" smtClean="0">
                <a:effectLst/>
                <a:latin typeface="Times New Roman,BoldItalic" charset="0"/>
              </a:rPr>
              <a:t> </a:t>
            </a:r>
            <a:r>
              <a:rPr lang="de-DE" dirty="0" err="1" smtClean="0">
                <a:effectLst/>
                <a:latin typeface="Times New Roman,BoldItalic" charset="0"/>
              </a:rPr>
              <a:t>income</a:t>
            </a:r>
            <a:r>
              <a:rPr lang="de-DE" dirty="0" smtClean="0">
                <a:effectLst/>
                <a:latin typeface="Times New Roman,BoldItalic" charset="0"/>
              </a:rPr>
              <a:t> </a:t>
            </a:r>
            <a:r>
              <a:rPr lang="de-DE" dirty="0" err="1" smtClean="0">
                <a:effectLst/>
                <a:latin typeface="Times New Roman,BoldItalic" charset="0"/>
              </a:rPr>
              <a:t>benefits</a:t>
            </a:r>
            <a:r>
              <a:rPr lang="de-DE" dirty="0" smtClean="0">
                <a:effectLst/>
                <a:latin typeface="Times New Roman,BoldItalic" charset="0"/>
              </a:rPr>
              <a:t> </a:t>
            </a:r>
            <a:r>
              <a:rPr lang="de-DE" dirty="0" err="1" smtClean="0">
                <a:effectLst/>
                <a:latin typeface="Times New Roman,BoldItalic" charset="0"/>
              </a:rPr>
              <a:t>shall</a:t>
            </a:r>
            <a:r>
              <a:rPr lang="de-DE" dirty="0" smtClean="0">
                <a:effectLst/>
                <a:latin typeface="Times New Roman,BoldItalic" charset="0"/>
              </a:rPr>
              <a:t> </a:t>
            </a:r>
            <a:r>
              <a:rPr lang="de-DE" dirty="0" err="1" smtClean="0">
                <a:effectLst/>
                <a:latin typeface="Times New Roman,BoldItalic" charset="0"/>
              </a:rPr>
              <a:t>be</a:t>
            </a:r>
            <a:r>
              <a:rPr lang="de-DE" dirty="0" smtClean="0">
                <a:effectLst/>
                <a:latin typeface="Times New Roman,BoldItalic" charset="0"/>
              </a:rPr>
              <a:t> </a:t>
            </a:r>
            <a:r>
              <a:rPr lang="de-DE" dirty="0" err="1" smtClean="0">
                <a:effectLst/>
                <a:latin typeface="Times New Roman,BoldItalic" charset="0"/>
              </a:rPr>
              <a:t>ensured</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t>
            </a:r>
            <a:r>
              <a:rPr lang="de-DE" dirty="0" err="1" smtClean="0">
                <a:effectLst/>
                <a:latin typeface="Times New Roman,BoldItalic" charset="0"/>
              </a:rPr>
              <a:t>those</a:t>
            </a:r>
            <a:r>
              <a:rPr lang="de-DE" dirty="0" smtClean="0">
                <a:effectLst/>
                <a:latin typeface="Times New Roman,BoldItalic" charset="0"/>
              </a:rPr>
              <a:t> </a:t>
            </a:r>
            <a:r>
              <a:rPr lang="de-DE" dirty="0" err="1" smtClean="0">
                <a:effectLst/>
                <a:latin typeface="Times New Roman,BoldItalic" charset="0"/>
              </a:rPr>
              <a:t>who</a:t>
            </a:r>
            <a:r>
              <a:rPr lang="de-DE" dirty="0" smtClean="0">
                <a:effectLst/>
                <a:latin typeface="Times New Roman,BoldItalic" charset="0"/>
              </a:rPr>
              <a:t> lack </a:t>
            </a:r>
            <a:r>
              <a:rPr lang="de-DE" dirty="0" err="1" smtClean="0">
                <a:effectLst/>
                <a:latin typeface="Times New Roman,BoldItalic" charset="0"/>
              </a:rPr>
              <a:t>sufficient</a:t>
            </a:r>
            <a:r>
              <a:rPr lang="de-DE" dirty="0" smtClean="0">
                <a:effectLst/>
                <a:latin typeface="Times New Roman,BoldItalic" charset="0"/>
              </a:rPr>
              <a:t> </a:t>
            </a:r>
            <a:r>
              <a:rPr lang="de-DE" dirty="0" err="1" smtClean="0">
                <a:effectLst/>
                <a:latin typeface="Times New Roman,BoldItalic" charset="0"/>
              </a:rPr>
              <a:t>resources</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 </a:t>
            </a:r>
            <a:r>
              <a:rPr lang="de-DE" dirty="0" err="1" smtClean="0">
                <a:effectLst/>
                <a:latin typeface="Times New Roman,BoldItalic" charset="0"/>
              </a:rPr>
              <a:t>decent</a:t>
            </a:r>
            <a:r>
              <a:rPr lang="de-DE" dirty="0" smtClean="0">
                <a:effectLst/>
                <a:latin typeface="Times New Roman,BoldItalic" charset="0"/>
              </a:rPr>
              <a:t> </a:t>
            </a:r>
            <a:r>
              <a:rPr lang="de-DE" dirty="0" err="1" smtClean="0">
                <a:effectLst/>
                <a:latin typeface="Times New Roman,BoldItalic" charset="0"/>
              </a:rPr>
              <a:t>standard</a:t>
            </a:r>
            <a:r>
              <a:rPr lang="de-DE" dirty="0" smtClean="0">
                <a:effectLst/>
                <a:latin typeface="Times New Roman,BoldItalic" charset="0"/>
              </a:rPr>
              <a:t> </a:t>
            </a:r>
            <a:r>
              <a:rPr lang="de-DE" dirty="0" err="1" smtClean="0">
                <a:effectLst/>
                <a:latin typeface="Times New Roman,BoldItalic" charset="0"/>
              </a:rPr>
              <a:t>of</a:t>
            </a:r>
            <a:r>
              <a:rPr lang="de-DE" dirty="0" smtClean="0">
                <a:effectLst/>
                <a:latin typeface="Times New Roman,BoldItalic" charset="0"/>
              </a:rPr>
              <a:t> </a:t>
            </a:r>
            <a:r>
              <a:rPr lang="de-DE" dirty="0" err="1" smtClean="0">
                <a:effectLst/>
                <a:latin typeface="Times New Roman,BoldItalic" charset="0"/>
              </a:rPr>
              <a:t>living</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t>
            </a:r>
            <a:r>
              <a:rPr lang="de-DE" dirty="0" err="1" smtClean="0">
                <a:effectLst/>
                <a:latin typeface="Times New Roman,BoldItalic" charset="0"/>
              </a:rPr>
              <a:t>those</a:t>
            </a:r>
            <a:r>
              <a:rPr lang="de-DE" dirty="0" smtClean="0">
                <a:effectLst/>
                <a:latin typeface="Times New Roman,BoldItalic" charset="0"/>
              </a:rPr>
              <a:t> </a:t>
            </a:r>
            <a:r>
              <a:rPr lang="de-DE" dirty="0" err="1" smtClean="0">
                <a:effectLst/>
                <a:latin typeface="Times New Roman,BoldItalic" charset="0"/>
              </a:rPr>
              <a:t>of</a:t>
            </a:r>
            <a:r>
              <a:rPr lang="de-DE" dirty="0" smtClean="0">
                <a:effectLst/>
                <a:latin typeface="Times New Roman,BoldItalic" charset="0"/>
              </a:rPr>
              <a:t> </a:t>
            </a:r>
            <a:r>
              <a:rPr lang="de-DE" dirty="0" err="1" smtClean="0">
                <a:effectLst/>
                <a:latin typeface="Times New Roman,BoldItalic" charset="0"/>
              </a:rPr>
              <a:t>working</a:t>
            </a:r>
            <a:r>
              <a:rPr lang="de-DE" dirty="0" smtClean="0">
                <a:effectLst/>
                <a:latin typeface="Times New Roman,BoldItalic" charset="0"/>
              </a:rPr>
              <a:t> </a:t>
            </a:r>
            <a:r>
              <a:rPr lang="de-DE" dirty="0" err="1" smtClean="0">
                <a:effectLst/>
                <a:latin typeface="Times New Roman,BoldItalic" charset="0"/>
              </a:rPr>
              <a:t>age</a:t>
            </a:r>
            <a:r>
              <a:rPr lang="de-DE" dirty="0" smtClean="0">
                <a:effectLst/>
                <a:latin typeface="Times New Roman,BoldItalic" charset="0"/>
              </a:rPr>
              <a:t>, </a:t>
            </a:r>
            <a:r>
              <a:rPr lang="de-DE" dirty="0" err="1" smtClean="0">
                <a:effectLst/>
                <a:latin typeface="Times New Roman,BoldItalic" charset="0"/>
              </a:rPr>
              <a:t>these</a:t>
            </a:r>
            <a:r>
              <a:rPr lang="de-DE" dirty="0" smtClean="0">
                <a:effectLst/>
                <a:latin typeface="Times New Roman,BoldItalic" charset="0"/>
              </a:rPr>
              <a:t> </a:t>
            </a:r>
            <a:r>
              <a:rPr lang="de-DE" dirty="0" err="1" smtClean="0">
                <a:effectLst/>
                <a:latin typeface="Times New Roman,BoldItalic" charset="0"/>
              </a:rPr>
              <a:t>benefits</a:t>
            </a:r>
            <a:r>
              <a:rPr lang="de-DE" dirty="0" smtClean="0">
                <a:effectLst/>
                <a:latin typeface="Times New Roman,BoldItalic" charset="0"/>
              </a:rPr>
              <a:t> </a:t>
            </a:r>
            <a:r>
              <a:rPr lang="de-DE" dirty="0" err="1" smtClean="0">
                <a:effectLst/>
                <a:latin typeface="Times New Roman,BoldItalic" charset="0"/>
              </a:rPr>
              <a:t>shall</a:t>
            </a:r>
            <a:r>
              <a:rPr lang="de-DE" dirty="0" smtClean="0">
                <a:effectLst/>
                <a:latin typeface="Times New Roman,BoldItalic" charset="0"/>
              </a:rPr>
              <a:t> </a:t>
            </a:r>
            <a:r>
              <a:rPr lang="de-DE" dirty="0" err="1" smtClean="0">
                <a:effectLst/>
                <a:latin typeface="Times New Roman,BoldItalic" charset="0"/>
              </a:rPr>
              <a:t>include</a:t>
            </a:r>
            <a:r>
              <a:rPr lang="de-DE" dirty="0" smtClean="0">
                <a:effectLst/>
                <a:latin typeface="Times New Roman,BoldItalic" charset="0"/>
              </a:rPr>
              <a:t> </a:t>
            </a:r>
            <a:r>
              <a:rPr lang="de-DE" dirty="0" err="1" smtClean="0">
                <a:effectLst/>
                <a:latin typeface="Times New Roman,BoldItalic" charset="0"/>
              </a:rPr>
              <a:t>requirements</a:t>
            </a:r>
            <a:r>
              <a:rPr lang="de-DE" dirty="0" smtClean="0">
                <a:effectLst/>
                <a:latin typeface="Times New Roman,BoldItalic" charset="0"/>
              </a:rPr>
              <a:t> </a:t>
            </a:r>
            <a:r>
              <a:rPr lang="de-DE" dirty="0" err="1" smtClean="0">
                <a:effectLst/>
                <a:latin typeface="Times New Roman,BoldItalic" charset="0"/>
              </a:rPr>
              <a:t>for</a:t>
            </a:r>
            <a:r>
              <a:rPr lang="de-DE" dirty="0" smtClean="0">
                <a:effectLst/>
                <a:latin typeface="Times New Roman,BoldItalic" charset="0"/>
              </a:rPr>
              <a:t> </a:t>
            </a:r>
            <a:r>
              <a:rPr lang="de-DE" dirty="0" err="1" smtClean="0">
                <a:effectLst/>
                <a:latin typeface="Times New Roman,BoldItalic" charset="0"/>
              </a:rPr>
              <a:t>participation</a:t>
            </a:r>
            <a:r>
              <a:rPr lang="de-DE" dirty="0" smtClean="0">
                <a:effectLst/>
                <a:latin typeface="Times New Roman,BoldItalic" charset="0"/>
              </a:rPr>
              <a:t> in </a:t>
            </a:r>
            <a:r>
              <a:rPr lang="de-DE" dirty="0" err="1" smtClean="0">
                <a:effectLst/>
                <a:latin typeface="Times New Roman,BoldItalic" charset="0"/>
              </a:rPr>
              <a:t>active</a:t>
            </a:r>
            <a:r>
              <a:rPr lang="de-DE" dirty="0" smtClean="0">
                <a:effectLst/>
                <a:latin typeface="Times New Roman,BoldItalic" charset="0"/>
              </a:rPr>
              <a:t> </a:t>
            </a:r>
            <a:r>
              <a:rPr lang="de-DE" dirty="0" err="1" smtClean="0">
                <a:effectLst/>
                <a:latin typeface="Times New Roman,BoldItalic" charset="0"/>
              </a:rPr>
              <a:t>support</a:t>
            </a:r>
            <a:r>
              <a:rPr lang="de-DE" dirty="0" smtClean="0">
                <a:effectLst/>
                <a:latin typeface="Times New Roman,BoldItalic" charset="0"/>
              </a:rPr>
              <a:t> </a:t>
            </a:r>
            <a:r>
              <a:rPr lang="de-DE" dirty="0" err="1" smtClean="0">
                <a:effectLst/>
                <a:latin typeface="Times New Roman,BoldItalic" charset="0"/>
              </a:rPr>
              <a:t>to</a:t>
            </a:r>
            <a:r>
              <a:rPr lang="de-DE" dirty="0" smtClean="0">
                <a:effectLst/>
                <a:latin typeface="Times New Roman,BoldItalic" charset="0"/>
              </a:rPr>
              <a:t> </a:t>
            </a:r>
            <a:r>
              <a:rPr lang="de-DE" dirty="0" err="1" smtClean="0">
                <a:effectLst/>
                <a:latin typeface="Times New Roman,BoldItalic" charset="0"/>
              </a:rPr>
              <a:t>encourage</a:t>
            </a:r>
            <a:r>
              <a:rPr lang="de-DE" dirty="0" smtClean="0">
                <a:effectLst/>
                <a:latin typeface="Times New Roman,BoldItalic" charset="0"/>
              </a:rPr>
              <a:t> </a:t>
            </a:r>
            <a:r>
              <a:rPr lang="de-DE" dirty="0" err="1" smtClean="0">
                <a:effectLst/>
                <a:latin typeface="Times New Roman,BoldItalic" charset="0"/>
              </a:rPr>
              <a:t>labour</a:t>
            </a:r>
            <a:r>
              <a:rPr lang="de-DE" dirty="0" smtClean="0">
                <a:effectLst/>
                <a:latin typeface="Times New Roman,BoldItalic" charset="0"/>
              </a:rPr>
              <a:t> </a:t>
            </a:r>
            <a:r>
              <a:rPr lang="de-DE" dirty="0" err="1" smtClean="0">
                <a:effectLst/>
                <a:latin typeface="Times New Roman,BoldItalic" charset="0"/>
              </a:rPr>
              <a:t>market</a:t>
            </a:r>
            <a:r>
              <a:rPr lang="de-DE" dirty="0" smtClean="0">
                <a:effectLst/>
                <a:latin typeface="Times New Roman,BoldItalic" charset="0"/>
              </a:rPr>
              <a:t> (</a:t>
            </a:r>
            <a:r>
              <a:rPr lang="de-DE" dirty="0" err="1" smtClean="0">
                <a:effectLst/>
                <a:latin typeface="Times New Roman,BoldItalic" charset="0"/>
              </a:rPr>
              <a:t>re</a:t>
            </a:r>
            <a:r>
              <a:rPr lang="de-DE" dirty="0" smtClean="0">
                <a:effectLst/>
                <a:latin typeface="Times New Roman,BoldItalic" charset="0"/>
              </a:rPr>
              <a:t>)</a:t>
            </a:r>
            <a:r>
              <a:rPr lang="de-DE" dirty="0" err="1" smtClean="0">
                <a:effectLst/>
                <a:latin typeface="Times New Roman,BoldItalic" charset="0"/>
              </a:rPr>
              <a:t>integration</a:t>
            </a:r>
            <a:r>
              <a:rPr lang="de-DE" dirty="0" smtClean="0">
                <a:effectLst/>
                <a:latin typeface="Times New Roman,BoldItalic" charset="0"/>
              </a:rPr>
              <a:t>. </a:t>
            </a:r>
            <a:endParaRPr lang="de-DE" dirty="0"/>
          </a:p>
        </p:txBody>
      </p:sp>
      <p:sp>
        <p:nvSpPr>
          <p:cNvPr id="6" name="Rechteck 5"/>
          <p:cNvSpPr/>
          <p:nvPr/>
        </p:nvSpPr>
        <p:spPr>
          <a:xfrm>
            <a:off x="2304081" y="1123490"/>
            <a:ext cx="3414909" cy="646331"/>
          </a:xfrm>
          <a:prstGeom prst="rect">
            <a:avLst/>
          </a:prstGeom>
        </p:spPr>
        <p:txBody>
          <a:bodyPr wrap="none">
            <a:spAutoFit/>
          </a:bodyPr>
          <a:lstStyle/>
          <a:p>
            <a:r>
              <a:rPr lang="de-DE" dirty="0" smtClean="0">
                <a:effectLst/>
                <a:latin typeface="Times New Roman,Bold" charset="0"/>
              </a:rPr>
              <a:t>European </a:t>
            </a:r>
            <a:r>
              <a:rPr lang="de-DE" dirty="0" err="1" smtClean="0">
                <a:effectLst/>
                <a:latin typeface="Times New Roman,Bold" charset="0"/>
              </a:rPr>
              <a:t>Commission</a:t>
            </a:r>
            <a:r>
              <a:rPr lang="de-DE" dirty="0" smtClean="0">
                <a:effectLst/>
                <a:latin typeface="Times New Roman,Bold" charset="0"/>
              </a:rPr>
              <a:t>:</a:t>
            </a:r>
          </a:p>
          <a:p>
            <a:r>
              <a:rPr lang="de-DE" dirty="0" smtClean="0">
                <a:effectLst/>
                <a:latin typeface="Times New Roman,Bold" charset="0"/>
              </a:rPr>
              <a:t>European </a:t>
            </a:r>
            <a:r>
              <a:rPr lang="de-DE" dirty="0" err="1" smtClean="0">
                <a:effectLst/>
                <a:latin typeface="Times New Roman,Bold" charset="0"/>
              </a:rPr>
              <a:t>Pillar</a:t>
            </a:r>
            <a:r>
              <a:rPr lang="de-DE" dirty="0" smtClean="0">
                <a:effectLst/>
                <a:latin typeface="Times New Roman,Bold" charset="0"/>
              </a:rPr>
              <a:t> </a:t>
            </a:r>
            <a:r>
              <a:rPr lang="de-DE" dirty="0" err="1" smtClean="0">
                <a:effectLst/>
                <a:latin typeface="Times New Roman,Bold" charset="0"/>
              </a:rPr>
              <a:t>of</a:t>
            </a:r>
            <a:r>
              <a:rPr lang="de-DE" dirty="0" smtClean="0">
                <a:effectLst/>
                <a:latin typeface="Times New Roman,Bold" charset="0"/>
              </a:rPr>
              <a:t> </a:t>
            </a:r>
            <a:r>
              <a:rPr lang="de-DE" dirty="0" err="1" smtClean="0">
                <a:effectLst/>
                <a:latin typeface="Times New Roman,Bold" charset="0"/>
              </a:rPr>
              <a:t>Social</a:t>
            </a:r>
            <a:r>
              <a:rPr lang="de-DE" dirty="0" smtClean="0">
                <a:effectLst/>
                <a:latin typeface="Times New Roman,Bold" charset="0"/>
              </a:rPr>
              <a:t> </a:t>
            </a:r>
            <a:r>
              <a:rPr lang="de-DE" dirty="0" err="1" smtClean="0">
                <a:effectLst/>
                <a:latin typeface="Times New Roman,Bold" charset="0"/>
              </a:rPr>
              <a:t>Rights</a:t>
            </a:r>
            <a:r>
              <a:rPr lang="de-DE" dirty="0" smtClean="0">
                <a:effectLst/>
                <a:latin typeface="Times New Roman,Bold" charset="0"/>
              </a:rPr>
              <a:t> </a:t>
            </a:r>
            <a:endParaRPr lang="de-DE" dirty="0"/>
          </a:p>
        </p:txBody>
      </p:sp>
    </p:spTree>
    <p:extLst>
      <p:ext uri="{BB962C8B-B14F-4D97-AF65-F5344CB8AC3E}">
        <p14:creationId xmlns:p14="http://schemas.microsoft.com/office/powerpoint/2010/main" val="28912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Die Europäische Säule sozialer Rechte</a:t>
            </a:r>
            <a:endParaRPr lang="de-DE" sz="3600" dirty="0"/>
          </a:p>
        </p:txBody>
      </p:sp>
      <p:sp>
        <p:nvSpPr>
          <p:cNvPr id="3" name="Inhaltsplatzhalter 2"/>
          <p:cNvSpPr>
            <a:spLocks noGrp="1"/>
          </p:cNvSpPr>
          <p:nvPr>
            <p:ph idx="1"/>
          </p:nvPr>
        </p:nvSpPr>
        <p:spPr>
          <a:xfrm>
            <a:off x="838200" y="1825625"/>
            <a:ext cx="10515600" cy="4895850"/>
          </a:xfrm>
        </p:spPr>
        <p:txBody>
          <a:bodyPr>
            <a:normAutofit/>
          </a:bodyPr>
          <a:lstStyle/>
          <a:p>
            <a:pPr>
              <a:buSzPts val="2600"/>
              <a:buFont typeface="Arial" charset="0"/>
              <a:buChar char="•"/>
            </a:pPr>
            <a:r>
              <a:rPr lang="de-DE" sz="2400" dirty="0" smtClean="0">
                <a:solidFill>
                  <a:srgbClr val="000000"/>
                </a:solidFill>
                <a:latin typeface="+mj-lt"/>
              </a:rPr>
              <a:t>Es werden drei Hauptbereiche unterschieden, denen 20 inhaltliche Bausteine zugeordnet sind:</a:t>
            </a:r>
            <a:endParaRPr lang="de-DE" sz="2400" dirty="0" smtClean="0">
              <a:effectLst/>
              <a:latin typeface="+mj-lt"/>
            </a:endParaRPr>
          </a:p>
          <a:p>
            <a:pPr marL="914400" indent="-457200">
              <a:spcBef>
                <a:spcPts val="500"/>
              </a:spcBef>
            </a:pPr>
            <a:r>
              <a:rPr lang="de-DE" sz="2000" dirty="0" smtClean="0">
                <a:solidFill>
                  <a:srgbClr val="000000"/>
                </a:solidFill>
                <a:latin typeface="+mj-lt"/>
              </a:rPr>
              <a:t>Chancengleichheit und Arbeitsmarktzugang 		(06, rot markiert)</a:t>
            </a:r>
            <a:endParaRPr lang="de-DE" sz="2000" dirty="0" smtClean="0">
              <a:effectLst/>
              <a:latin typeface="+mj-lt"/>
            </a:endParaRPr>
          </a:p>
          <a:p>
            <a:pPr marL="914400" indent="-457200">
              <a:spcBef>
                <a:spcPts val="500"/>
              </a:spcBef>
            </a:pPr>
            <a:r>
              <a:rPr lang="de-DE" sz="2000" dirty="0" smtClean="0">
                <a:solidFill>
                  <a:srgbClr val="000000"/>
                </a:solidFill>
                <a:latin typeface="+mj-lt"/>
              </a:rPr>
              <a:t>Faire Arbeitsbedingung 				(04, gelb markiert)</a:t>
            </a:r>
            <a:endParaRPr lang="de-DE" sz="2000" dirty="0" smtClean="0">
              <a:latin typeface="+mj-lt"/>
            </a:endParaRPr>
          </a:p>
          <a:p>
            <a:pPr marL="914400" indent="-457200">
              <a:spcBef>
                <a:spcPts val="500"/>
              </a:spcBef>
            </a:pPr>
            <a:r>
              <a:rPr lang="de-DE" sz="2000" dirty="0" smtClean="0">
                <a:solidFill>
                  <a:srgbClr val="000000"/>
                </a:solidFill>
                <a:latin typeface="+mj-lt"/>
              </a:rPr>
              <a:t>Angemessener und nachhaltiger Sozialschutz 	(10, grün markiert)</a:t>
            </a:r>
            <a:r>
              <a:rPr lang="de-DE" sz="2000" dirty="0" smtClean="0">
                <a:latin typeface="+mj-lt"/>
              </a:rPr>
              <a:t> </a:t>
            </a:r>
          </a:p>
          <a:p>
            <a:pPr marL="279400" lvl="1" indent="-265113"/>
            <a:r>
              <a:rPr lang="de-DE" sz="2200" dirty="0" smtClean="0">
                <a:latin typeface="+mj-lt"/>
              </a:rPr>
              <a:t>Tatsächlich enthalten die Bausteine zur Europäischen Säule aber lediglich eine Zusammenstellung bereits bestehender sozialer Rechte und Grundsätze.</a:t>
            </a:r>
          </a:p>
          <a:p>
            <a:pPr marL="279400" lvl="1" indent="-265113"/>
            <a:r>
              <a:rPr lang="de-DE" sz="2200" dirty="0">
                <a:latin typeface="+mj-lt"/>
              </a:rPr>
              <a:t>Wichtige Themen wie die Flüchtlingsproblematik bleiben komplett </a:t>
            </a:r>
            <a:r>
              <a:rPr lang="de-DE" sz="2200" dirty="0" smtClean="0">
                <a:latin typeface="+mj-lt"/>
              </a:rPr>
              <a:t>ausgeblendet.</a:t>
            </a:r>
            <a:endParaRPr lang="de-DE" sz="2200" dirty="0">
              <a:latin typeface="+mj-lt"/>
            </a:endParaRPr>
          </a:p>
          <a:p>
            <a:pPr marL="279400" lvl="1" indent="-265113"/>
            <a:r>
              <a:rPr lang="de-DE" sz="2200" dirty="0" smtClean="0">
                <a:latin typeface="+mj-lt"/>
              </a:rPr>
              <a:t>Eine strategische Entscheidung, wie sie weiterentwickelt werden sollten, ist nicht erkennbar. Tatsächlich gibt es derzeit kein Klima für soziale Reformen in der EU</a:t>
            </a:r>
            <a:r>
              <a:rPr lang="de-DE" sz="2200" dirty="0">
                <a:latin typeface="+mj-lt"/>
              </a:rPr>
              <a:t>.</a:t>
            </a:r>
            <a:r>
              <a:rPr lang="de-DE" sz="2200" dirty="0" smtClean="0">
                <a:latin typeface="+mj-lt"/>
              </a:rPr>
              <a:t> </a:t>
            </a:r>
          </a:p>
          <a:p>
            <a:pPr marL="279400" lvl="1" indent="-265113"/>
            <a:r>
              <a:rPr lang="de-DE" sz="2200" dirty="0" smtClean="0">
                <a:latin typeface="+mj-lt"/>
              </a:rPr>
              <a:t>Es ist daher nicht erkennbar, wie die Initiative dazu beitragen kann, die sozio-ökonomische und politische Lage in der EU zu verbessern - zumindest solange nicht das Krisenmanagement in der EU mit thematisiert und zur Disk</a:t>
            </a:r>
            <a:r>
              <a:rPr lang="de-DE" sz="2000" dirty="0" smtClean="0">
                <a:latin typeface="+mj-lt"/>
              </a:rPr>
              <a:t>ussion gestellt wird.</a:t>
            </a:r>
          </a:p>
          <a:p>
            <a:pPr marL="279400" lvl="1" indent="-265113"/>
            <a:endParaRPr lang="de-DE" sz="20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17</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1026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a:t>Die Europäische Säule sozialer Rechte</a:t>
            </a:r>
          </a:p>
        </p:txBody>
      </p:sp>
      <p:sp>
        <p:nvSpPr>
          <p:cNvPr id="3" name="Inhaltsplatzhalter 2"/>
          <p:cNvSpPr>
            <a:spLocks noGrp="1"/>
          </p:cNvSpPr>
          <p:nvPr>
            <p:ph idx="1"/>
          </p:nvPr>
        </p:nvSpPr>
        <p:spPr>
          <a:xfrm>
            <a:off x="838200" y="1825625"/>
            <a:ext cx="10515600" cy="4895850"/>
          </a:xfrm>
        </p:spPr>
        <p:txBody>
          <a:bodyPr>
            <a:normAutofit fontScale="62500" lnSpcReduction="20000"/>
          </a:bodyPr>
          <a:lstStyle/>
          <a:p>
            <a:r>
              <a:rPr lang="de-DE" sz="3200" dirty="0" smtClean="0">
                <a:latin typeface="+mj-lt"/>
              </a:rPr>
              <a:t>Mit der “Sozialen Säule” geht die Kommission einen riskanten Weg: </a:t>
            </a:r>
          </a:p>
          <a:p>
            <a:pPr lvl="1"/>
            <a:r>
              <a:rPr lang="de-DE" sz="2900" dirty="0" smtClean="0">
                <a:latin typeface="+mj-lt"/>
              </a:rPr>
              <a:t>Zwar gehen die Vorschläge zu den 20 Bausteinen der </a:t>
            </a:r>
            <a:r>
              <a:rPr lang="de-DE" sz="2900" dirty="0" err="1" smtClean="0">
                <a:latin typeface="+mj-lt"/>
              </a:rPr>
              <a:t>Social</a:t>
            </a:r>
            <a:r>
              <a:rPr lang="de-DE" sz="2900" dirty="0" smtClean="0">
                <a:latin typeface="+mj-lt"/>
              </a:rPr>
              <a:t> </a:t>
            </a:r>
            <a:r>
              <a:rPr lang="de-DE" sz="2900" dirty="0" err="1" smtClean="0">
                <a:latin typeface="+mj-lt"/>
              </a:rPr>
              <a:t>Pillar</a:t>
            </a:r>
            <a:r>
              <a:rPr lang="de-DE" sz="2900" dirty="0" smtClean="0">
                <a:latin typeface="+mj-lt"/>
              </a:rPr>
              <a:t> kaum über den Status quo hinaus – sie stoßen dennoch auf wenig Begeisterung bei den Mitgliedsstaaten</a:t>
            </a:r>
          </a:p>
          <a:p>
            <a:pPr lvl="2"/>
            <a:r>
              <a:rPr lang="de-DE" sz="2600" dirty="0" smtClean="0">
                <a:latin typeface="+mj-lt"/>
              </a:rPr>
              <a:t>Ländern wie Deutschland gehen die Vorschläge zu weit, da sie durch einen Ausbau des Sozialstaats ihre Weltmarktposition gefährdet sehen</a:t>
            </a:r>
          </a:p>
          <a:p>
            <a:pPr lvl="2"/>
            <a:r>
              <a:rPr lang="de-DE" sz="2600" dirty="0" smtClean="0">
                <a:latin typeface="+mj-lt"/>
              </a:rPr>
              <a:t>Die südeuropäischen Ländern sind enttäuscht, weil für sie keine neuen/verbesserten europäischen Sicherungsnetze eingeführt werden (z.B. Europäische Arbeitslosenversicherung)  </a:t>
            </a:r>
          </a:p>
          <a:p>
            <a:pPr lvl="2"/>
            <a:r>
              <a:rPr lang="de-DE" sz="2600" dirty="0" smtClean="0">
                <a:latin typeface="+mj-lt"/>
              </a:rPr>
              <a:t>Oder keine veränderte Lastenverteilung für den Strukturwandel in der EU vorgesehen ist (Eurobonds etc.).</a:t>
            </a:r>
          </a:p>
          <a:p>
            <a:pPr lvl="1"/>
            <a:r>
              <a:rPr lang="de-DE" sz="2900" dirty="0" smtClean="0">
                <a:latin typeface="+mj-lt"/>
              </a:rPr>
              <a:t>Gegenüber den Bürgern in den Mitgliedsstaaten suggeriert die Kommission, </a:t>
            </a:r>
          </a:p>
          <a:p>
            <a:pPr lvl="2"/>
            <a:r>
              <a:rPr lang="de-DE" sz="2600" dirty="0" smtClean="0">
                <a:latin typeface="+mj-lt"/>
              </a:rPr>
              <a:t>die EU werde sich künftig um die Zumutungen der Globalisierung und die Folgen des sozio-ökonomischen Wandels kümmern	</a:t>
            </a:r>
          </a:p>
          <a:p>
            <a:pPr lvl="2"/>
            <a:r>
              <a:rPr lang="de-DE" sz="2600" dirty="0" smtClean="0">
                <a:latin typeface="+mj-lt"/>
              </a:rPr>
              <a:t>Tatsächlich hat sie aber in der Sozialpolitik nur wenige Kompetenzen, kann das Versprechen also gar nicht einlösen</a:t>
            </a:r>
          </a:p>
          <a:p>
            <a:pPr lvl="2"/>
            <a:r>
              <a:rPr lang="de-DE" sz="2600" dirty="0" smtClean="0">
                <a:latin typeface="+mj-lt"/>
              </a:rPr>
              <a:t>Damit werden in der Zukunft neue Enttäuschungen provoziert, die die Ablehnung der EU verstärken könnten.</a:t>
            </a:r>
          </a:p>
          <a:p>
            <a:r>
              <a:rPr lang="de-DE" sz="3200" dirty="0" smtClean="0">
                <a:latin typeface="+mj-lt"/>
              </a:rPr>
              <a:t>Tatsächlich ist die Initiative schnell verpufft und die EU zur Tagesordnung zurückgekehrt: Kurzfristig haben Trump und </a:t>
            </a:r>
            <a:r>
              <a:rPr lang="de-DE" sz="3200" dirty="0" err="1" smtClean="0">
                <a:latin typeface="+mj-lt"/>
              </a:rPr>
              <a:t>Brexit</a:t>
            </a:r>
            <a:r>
              <a:rPr lang="de-DE" sz="3200" dirty="0">
                <a:latin typeface="+mj-lt"/>
              </a:rPr>
              <a:t> </a:t>
            </a:r>
            <a:r>
              <a:rPr lang="de-DE" sz="3200" dirty="0" smtClean="0">
                <a:latin typeface="+mj-lt"/>
              </a:rPr>
              <a:t>der EU geholfen, den politischen Zusammenhalt zumindest vorübergehend zu stärken.</a:t>
            </a:r>
          </a:p>
          <a:p>
            <a:r>
              <a:rPr lang="de-DE" sz="3200" dirty="0" smtClean="0">
                <a:latin typeface="+mj-lt"/>
              </a:rPr>
              <a:t>Mittelfristig ist es nur eine Frage der Zeit, bis die ungelösten Strukturprobleme zu neuen ökonomischen und politischen Krisen führen. </a:t>
            </a:r>
            <a:endParaRPr lang="de-DE" sz="32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18</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970231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Problemstellungen der </a:t>
            </a:r>
            <a:br>
              <a:rPr lang="de-DE" sz="3600" dirty="0" smtClean="0"/>
            </a:br>
            <a:r>
              <a:rPr lang="de-DE" sz="3600" dirty="0" smtClean="0"/>
              <a:t>Harmonisierung der Sozialpolitik in der EU</a:t>
            </a:r>
            <a:endParaRPr lang="de-DE" sz="3600" dirty="0"/>
          </a:p>
        </p:txBody>
      </p:sp>
      <p:sp>
        <p:nvSpPr>
          <p:cNvPr id="3" name="Inhaltsplatzhalter 2"/>
          <p:cNvSpPr>
            <a:spLocks noGrp="1"/>
          </p:cNvSpPr>
          <p:nvPr>
            <p:ph idx="1"/>
          </p:nvPr>
        </p:nvSpPr>
        <p:spPr>
          <a:xfrm>
            <a:off x="838200" y="1825625"/>
            <a:ext cx="10515600" cy="4763434"/>
          </a:xfrm>
        </p:spPr>
        <p:txBody>
          <a:bodyPr>
            <a:normAutofit/>
          </a:bodyPr>
          <a:lstStyle/>
          <a:p>
            <a:r>
              <a:rPr lang="de-DE" sz="2000" dirty="0">
                <a:latin typeface="+mj-lt"/>
              </a:rPr>
              <a:t>Der geringe Stellenwert der Sozialpolitik in der EU resultiert aus mehreren Gründen: </a:t>
            </a:r>
          </a:p>
          <a:p>
            <a:pPr lvl="1"/>
            <a:r>
              <a:rPr lang="de-DE" sz="1800" dirty="0" smtClean="0">
                <a:latin typeface="+mj-lt"/>
              </a:rPr>
              <a:t>Durch die </a:t>
            </a:r>
            <a:r>
              <a:rPr lang="de-DE" sz="1800" dirty="0">
                <a:latin typeface="+mj-lt"/>
              </a:rPr>
              <a:t>wiederholten EU-Erweiterungen </a:t>
            </a:r>
            <a:r>
              <a:rPr lang="de-DE" sz="1800" dirty="0" smtClean="0">
                <a:latin typeface="+mj-lt"/>
              </a:rPr>
              <a:t>ist </a:t>
            </a:r>
            <a:r>
              <a:rPr lang="de-DE" sz="1800" dirty="0">
                <a:latin typeface="+mj-lt"/>
              </a:rPr>
              <a:t>die </a:t>
            </a:r>
            <a:r>
              <a:rPr lang="de-DE" sz="1800" dirty="0" smtClean="0">
                <a:latin typeface="+mj-lt"/>
              </a:rPr>
              <a:t>wirtschaftliche und soziale </a:t>
            </a:r>
            <a:r>
              <a:rPr lang="de-DE" sz="1800" dirty="0">
                <a:latin typeface="+mj-lt"/>
              </a:rPr>
              <a:t>Lage </a:t>
            </a:r>
            <a:r>
              <a:rPr lang="de-DE" sz="1800" dirty="0" smtClean="0">
                <a:latin typeface="+mj-lt"/>
              </a:rPr>
              <a:t>innerhalb der EU immer </a:t>
            </a:r>
            <a:r>
              <a:rPr lang="de-DE" sz="1800" dirty="0">
                <a:latin typeface="+mj-lt"/>
              </a:rPr>
              <a:t>heterogener geworden</a:t>
            </a:r>
            <a:r>
              <a:rPr lang="de-DE" sz="1800" dirty="0" smtClean="0">
                <a:latin typeface="+mj-lt"/>
              </a:rPr>
              <a:t>.</a:t>
            </a:r>
          </a:p>
          <a:p>
            <a:pPr lvl="1"/>
            <a:r>
              <a:rPr lang="de-DE" sz="1800" dirty="0" smtClean="0">
                <a:latin typeface="+mj-lt"/>
              </a:rPr>
              <a:t>Die Mitgliedsstaaten sind durch unterschiedliche </a:t>
            </a:r>
            <a:r>
              <a:rPr lang="de-DE" sz="1800" dirty="0">
                <a:latin typeface="+mj-lt"/>
              </a:rPr>
              <a:t>Wohlfahrtsstaatsmodelle </a:t>
            </a:r>
            <a:r>
              <a:rPr lang="de-DE" sz="1800" dirty="0" smtClean="0">
                <a:latin typeface="+mj-lt"/>
              </a:rPr>
              <a:t>gekennzeichnet. Entsprechend variieren die </a:t>
            </a:r>
            <a:r>
              <a:rPr lang="de-DE" sz="1800" dirty="0">
                <a:latin typeface="+mj-lt"/>
              </a:rPr>
              <a:t>sozialpolitischen Ziele, Traditionen und Institutionen/Akteure </a:t>
            </a:r>
            <a:r>
              <a:rPr lang="de-DE" sz="1800" dirty="0" smtClean="0">
                <a:latin typeface="+mj-lt"/>
              </a:rPr>
              <a:t>erheblich zwischen </a:t>
            </a:r>
            <a:r>
              <a:rPr lang="de-DE" sz="1800" dirty="0">
                <a:latin typeface="+mj-lt"/>
              </a:rPr>
              <a:t>den </a:t>
            </a:r>
            <a:r>
              <a:rPr lang="de-DE" sz="1800" dirty="0" smtClean="0">
                <a:latin typeface="+mj-lt"/>
              </a:rPr>
              <a:t>Mitgliedsstaaten.</a:t>
            </a:r>
          </a:p>
          <a:p>
            <a:pPr lvl="1"/>
            <a:r>
              <a:rPr lang="de-DE" sz="1800" dirty="0" smtClean="0">
                <a:latin typeface="+mj-lt"/>
              </a:rPr>
              <a:t>Traditionell </a:t>
            </a:r>
            <a:r>
              <a:rPr lang="de-DE" sz="1800" dirty="0">
                <a:latin typeface="+mj-lt"/>
              </a:rPr>
              <a:t>bildet die Sozialpolitik ein wichtiges Handlungsfeld zum politischen Machtgewinn und Machterhalt auf nationaler </a:t>
            </a:r>
            <a:r>
              <a:rPr lang="de-DE" sz="1800" dirty="0" smtClean="0">
                <a:latin typeface="+mj-lt"/>
              </a:rPr>
              <a:t>Ebene.</a:t>
            </a:r>
          </a:p>
          <a:p>
            <a:pPr lvl="1"/>
            <a:r>
              <a:rPr lang="de-DE" sz="1800" dirty="0" smtClean="0">
                <a:latin typeface="+mj-lt"/>
              </a:rPr>
              <a:t>Umgekehrt weisen die politischen Institutionen auf EU-Ebene ein gravierendes Demokratiedefizit auf (Doppelte Dominanz der Exekutive). Das Vertrauen der Wähler in diese </a:t>
            </a:r>
            <a:r>
              <a:rPr lang="de-DE" sz="1800" dirty="0" err="1" smtClean="0">
                <a:latin typeface="+mj-lt"/>
              </a:rPr>
              <a:t>Insitutionen</a:t>
            </a:r>
            <a:r>
              <a:rPr lang="de-DE" sz="1800" dirty="0" smtClean="0">
                <a:latin typeface="+mj-lt"/>
              </a:rPr>
              <a:t> ist eher gering. </a:t>
            </a:r>
          </a:p>
          <a:p>
            <a:r>
              <a:rPr lang="de-DE" sz="2000" dirty="0" smtClean="0">
                <a:latin typeface="+mj-lt"/>
              </a:rPr>
              <a:t>Insgesamt ist daher kaum zu erwarten, dass sich die Widerstände gegen eine Erweiterung der sozialpolitischen Kompetenzen auf EU-Ebene verringern werden. </a:t>
            </a:r>
          </a:p>
          <a:p>
            <a:r>
              <a:rPr lang="de-DE" sz="2000" dirty="0" smtClean="0">
                <a:latin typeface="+mj-lt"/>
              </a:rPr>
              <a:t>Damit wächst allerdings die Diskrepanz zwischen den Anforderungen des Binnenmarkts (EU) bzw. der Wirtschafts- und Währungsunion (Eurozone) einerseits und den beschränkten Handlungsmöglichkeiten der Europäischen Sozialpolitik. Die Chance für eine  sozial ausgewogene Entwicklung der EU ist geringer denn je...</a:t>
            </a:r>
          </a:p>
        </p:txBody>
      </p:sp>
      <p:sp>
        <p:nvSpPr>
          <p:cNvPr id="5" name="Foliennummernplatzhalter 4"/>
          <p:cNvSpPr>
            <a:spLocks noGrp="1"/>
          </p:cNvSpPr>
          <p:nvPr>
            <p:ph type="sldNum" sz="quarter" idx="12"/>
          </p:nvPr>
        </p:nvSpPr>
        <p:spPr/>
        <p:txBody>
          <a:bodyPr/>
          <a:lstStyle/>
          <a:p>
            <a:fld id="{44919ADD-2AFB-C24E-9F8D-2A8AD8BE99DD}" type="slidenum">
              <a:rPr lang="de-DE" smtClean="0"/>
              <a:t>19</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78388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Übersicht</a:t>
            </a:r>
            <a:endParaRPr lang="de-DE" sz="3600" dirty="0"/>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smtClean="0">
                <a:latin typeface="+mj-lt"/>
              </a:rPr>
              <a:t>Sozialpolitik in den Europäischen Verträgen</a:t>
            </a:r>
          </a:p>
          <a:p>
            <a:pPr marL="514350" indent="-514350">
              <a:buFont typeface="+mj-lt"/>
              <a:buAutoNum type="arabicPeriod"/>
            </a:pPr>
            <a:r>
              <a:rPr lang="de-DE" dirty="0" smtClean="0">
                <a:latin typeface="+mj-lt"/>
              </a:rPr>
              <a:t>Von der Lissabon Strategie zur Europa 2020 Strategie</a:t>
            </a:r>
          </a:p>
          <a:p>
            <a:pPr marL="514350" indent="-514350">
              <a:buFont typeface="+mj-lt"/>
              <a:buAutoNum type="arabicPeriod"/>
            </a:pPr>
            <a:r>
              <a:rPr lang="de-DE" dirty="0" smtClean="0">
                <a:latin typeface="+mj-lt"/>
              </a:rPr>
              <a:t>Europäische Steuerung: Das Europäische Semester</a:t>
            </a:r>
          </a:p>
          <a:p>
            <a:pPr marL="514350" indent="-514350">
              <a:buFont typeface="+mj-lt"/>
              <a:buAutoNum type="arabicPeriod"/>
            </a:pPr>
            <a:r>
              <a:rPr lang="de-DE" dirty="0" smtClean="0">
                <a:latin typeface="+mj-lt"/>
              </a:rPr>
              <a:t>Die Europäische Säule sozialer Rechte</a:t>
            </a:r>
          </a:p>
          <a:p>
            <a:pPr marL="514350" indent="-514350">
              <a:buFont typeface="+mj-lt"/>
              <a:buAutoNum type="arabicPeriod"/>
            </a:pPr>
            <a:r>
              <a:rPr lang="de-DE" dirty="0" smtClean="0">
                <a:latin typeface="+mj-lt"/>
              </a:rPr>
              <a:t>Problemstellungen der Harmonierung der Sozialpolitik in der EU</a:t>
            </a:r>
          </a:p>
          <a:p>
            <a:pPr marL="514350" indent="-514350">
              <a:buFont typeface="+mj-lt"/>
              <a:buAutoNum type="arabicPeriod"/>
            </a:pPr>
            <a:r>
              <a:rPr lang="de-DE" dirty="0" smtClean="0">
                <a:latin typeface="+mj-lt"/>
              </a:rPr>
              <a:t>Beispiel1: Europäische Arbeitslosenversicherung</a:t>
            </a:r>
          </a:p>
          <a:p>
            <a:pPr marL="514350" indent="-514350">
              <a:buFont typeface="+mj-lt"/>
              <a:buAutoNum type="arabicPeriod"/>
            </a:pPr>
            <a:r>
              <a:rPr lang="de-DE" dirty="0" smtClean="0">
                <a:latin typeface="+mj-lt"/>
              </a:rPr>
              <a:t>Beispiel 2: Europäische Mindestsicherung</a:t>
            </a:r>
          </a:p>
          <a:p>
            <a:pPr marL="514350" indent="-514350">
              <a:buFont typeface="+mj-lt"/>
              <a:buAutoNum type="arabicPeriod"/>
            </a:pPr>
            <a:r>
              <a:rPr lang="de-DE" dirty="0" smtClean="0">
                <a:latin typeface="+mj-lt"/>
              </a:rPr>
              <a:t>Ausblick: Die Zukunft der sozialen Dimension</a:t>
            </a:r>
            <a:endParaRPr lang="de-DE" dirty="0">
              <a:latin typeface="+mj-lt"/>
            </a:endParaRPr>
          </a:p>
          <a:p>
            <a:pPr marL="514350" indent="-514350">
              <a:buFont typeface="+mj-lt"/>
              <a:buAutoNum type="arabicPeriod"/>
            </a:pPr>
            <a:endParaRPr lang="de-DE" dirty="0">
              <a:latin typeface="+mj-lt"/>
            </a:endParaRP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B0180-42F6-F646-AE49-52E7AA3965D0}" type="slidenum">
              <a:rPr lang="de-DE" smtClean="0"/>
              <a:t>2</a:t>
            </a:fld>
            <a:endParaRPr lang="de-DE"/>
          </a:p>
        </p:txBody>
      </p:sp>
    </p:spTree>
    <p:extLst>
      <p:ext uri="{BB962C8B-B14F-4D97-AF65-F5344CB8AC3E}">
        <p14:creationId xmlns:p14="http://schemas.microsoft.com/office/powerpoint/2010/main" val="768930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Problemstellungen der </a:t>
            </a:r>
            <a:br>
              <a:rPr lang="de-DE" sz="3600" dirty="0" smtClean="0"/>
            </a:br>
            <a:r>
              <a:rPr lang="de-DE" sz="3600" dirty="0" smtClean="0"/>
              <a:t>Harmonisierung der Sozialpolitik in der EU</a:t>
            </a:r>
            <a:endParaRPr lang="de-DE" sz="3600" dirty="0"/>
          </a:p>
        </p:txBody>
      </p:sp>
      <p:sp>
        <p:nvSpPr>
          <p:cNvPr id="3" name="Inhaltsplatzhalter 2"/>
          <p:cNvSpPr>
            <a:spLocks noGrp="1"/>
          </p:cNvSpPr>
          <p:nvPr>
            <p:ph idx="1"/>
          </p:nvPr>
        </p:nvSpPr>
        <p:spPr>
          <a:xfrm>
            <a:off x="838200" y="1825624"/>
            <a:ext cx="10515600" cy="5032376"/>
          </a:xfrm>
        </p:spPr>
        <p:txBody>
          <a:bodyPr>
            <a:normAutofit fontScale="85000" lnSpcReduction="20000"/>
          </a:bodyPr>
          <a:lstStyle/>
          <a:p>
            <a:r>
              <a:rPr lang="de-DE" sz="2200" dirty="0" smtClean="0"/>
              <a:t>Ausgangspunkt von Harmonisierungsstrategien:</a:t>
            </a:r>
          </a:p>
          <a:p>
            <a:r>
              <a:rPr lang="de-DE" sz="2200" dirty="0" smtClean="0"/>
              <a:t>Die EU-Mitgliedsstaaten weisen eine große Heterogenität auf:</a:t>
            </a:r>
          </a:p>
          <a:p>
            <a:pPr lvl="2"/>
            <a:r>
              <a:rPr lang="de-DE" sz="1900" dirty="0" smtClean="0"/>
              <a:t>Sie sind durch große Unterschiede in ihrer wirtschaftlichen Leistungsfähigkeit und im Lebensstandard der Bevölkerung charakterisiert.</a:t>
            </a:r>
          </a:p>
          <a:p>
            <a:pPr lvl="2"/>
            <a:r>
              <a:rPr lang="de-DE" sz="1900" dirty="0" smtClean="0"/>
              <a:t>Ihre sozialen Sicherungssysteme variieren im Hinblick auf </a:t>
            </a:r>
          </a:p>
          <a:p>
            <a:pPr lvl="3"/>
            <a:r>
              <a:rPr lang="de-DE" sz="1700" dirty="0" smtClean="0"/>
              <a:t>Ziele und sozialkulturellen Traditionen, </a:t>
            </a:r>
          </a:p>
          <a:p>
            <a:pPr lvl="3"/>
            <a:r>
              <a:rPr lang="de-DE" sz="1700" dirty="0" smtClean="0"/>
              <a:t>Umfangs und der Inhalte von Programmen sowie </a:t>
            </a:r>
          </a:p>
          <a:p>
            <a:pPr lvl="3"/>
            <a:r>
              <a:rPr lang="de-DE" sz="1700" dirty="0" smtClean="0"/>
              <a:t>Institutionen und Akteure in der Sozialpolitik .</a:t>
            </a:r>
          </a:p>
          <a:p>
            <a:pPr lvl="2"/>
            <a:r>
              <a:rPr lang="de-DE" sz="1900" dirty="0" smtClean="0"/>
              <a:t>Schließlich differieren die </a:t>
            </a:r>
            <a:r>
              <a:rPr lang="de-DE" sz="1900" dirty="0"/>
              <a:t>E</a:t>
            </a:r>
            <a:r>
              <a:rPr lang="de-DE" sz="1900" dirty="0" smtClean="0"/>
              <a:t>rwartungen der Bevölkerung an „ihren“ Sozialstaat</a:t>
            </a:r>
          </a:p>
          <a:p>
            <a:r>
              <a:rPr lang="de-DE" sz="2200" dirty="0" smtClean="0"/>
              <a:t>Daher gibt es kein einheitliches Europäisches Sozial(</a:t>
            </a:r>
            <a:r>
              <a:rPr lang="de-DE" sz="2200" dirty="0" err="1" smtClean="0"/>
              <a:t>staats</a:t>
            </a:r>
            <a:r>
              <a:rPr lang="de-DE" sz="2200" dirty="0" smtClean="0"/>
              <a:t>)</a:t>
            </a:r>
            <a:r>
              <a:rPr lang="de-DE" sz="2200" dirty="0" err="1" smtClean="0"/>
              <a:t>modell</a:t>
            </a:r>
            <a:r>
              <a:rPr lang="de-DE" sz="2200" dirty="0" smtClean="0"/>
              <a:t>, sondern Mitgliedsstaaten </a:t>
            </a:r>
          </a:p>
          <a:p>
            <a:pPr lvl="1"/>
            <a:r>
              <a:rPr lang="de-DE" sz="1900" dirty="0" smtClean="0"/>
              <a:t>Auf unterschiedlichen sozio-ökonomischen Entwicklungsniveaus</a:t>
            </a:r>
          </a:p>
          <a:p>
            <a:pPr lvl="1"/>
            <a:r>
              <a:rPr lang="de-DE" sz="1900" dirty="0"/>
              <a:t>M</a:t>
            </a:r>
            <a:r>
              <a:rPr lang="de-DE" sz="1900" dirty="0" smtClean="0"/>
              <a:t>it mindestens vier unterschiedliche Sozialstaatsregimes und</a:t>
            </a:r>
          </a:p>
          <a:p>
            <a:r>
              <a:rPr lang="de-DE" sz="2200" dirty="0" smtClean="0"/>
              <a:t>Eine Angleichung oder gar Vereinheitlichung ist daher kurz- und mittelfristig kaum möglich </a:t>
            </a:r>
            <a:r>
              <a:rPr lang="mr-IN" sz="2200" dirty="0" smtClean="0"/>
              <a:t>–</a:t>
            </a:r>
            <a:r>
              <a:rPr lang="de-DE" sz="2200" dirty="0" smtClean="0"/>
              <a:t> selbst wenn alle Mitgliedsstaaten dies wollten!</a:t>
            </a:r>
          </a:p>
          <a:p>
            <a:r>
              <a:rPr lang="de-DE" sz="2200" dirty="0" smtClean="0"/>
              <a:t>Notwendig ist vielmehr </a:t>
            </a:r>
            <a:r>
              <a:rPr lang="mr-IN" sz="2200" dirty="0" smtClean="0"/>
              <a:t>–</a:t>
            </a:r>
            <a:r>
              <a:rPr lang="de-DE" sz="2200" dirty="0" smtClean="0"/>
              <a:t> ausgehend von gemeinsamen Zielen - ein Anpassungsprozess (Konvergenz)</a:t>
            </a:r>
          </a:p>
          <a:p>
            <a:pPr lvl="1"/>
            <a:r>
              <a:rPr lang="de-DE" sz="1900" dirty="0" smtClean="0"/>
              <a:t>Der verschiedenen Sicherungsformen sowie  der unterschiedlichen Schutz- und Sicherungsniveaus</a:t>
            </a:r>
          </a:p>
          <a:p>
            <a:r>
              <a:rPr lang="de-DE" sz="2400" dirty="0" smtClean="0"/>
              <a:t>Die Konvergenz könnte durch eine Harmonisierung einzelner Elemente der sozialen Sicherung eingeleitet werden. Zwei solche Vorschläge möchte ich abschließend skizzieren.</a:t>
            </a:r>
            <a:endParaRPr lang="de-DE" sz="2300" dirty="0" smtClean="0"/>
          </a:p>
          <a:p>
            <a:endParaRPr lang="de-DE" sz="1900" dirty="0" smtClean="0"/>
          </a:p>
          <a:p>
            <a:endParaRPr lang="de-DE" dirty="0" smtClean="0"/>
          </a:p>
        </p:txBody>
      </p:sp>
      <p:sp>
        <p:nvSpPr>
          <p:cNvPr id="4" name="Fußzeilenplatzhalter 3"/>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E4B0180-42F6-F646-AE49-52E7AA3965D0}" type="slidenum">
              <a:rPr lang="de-DE" smtClean="0"/>
              <a:t>20</a:t>
            </a:fld>
            <a:endParaRPr lang="de-DE"/>
          </a:p>
        </p:txBody>
      </p:sp>
    </p:spTree>
    <p:extLst>
      <p:ext uri="{BB962C8B-B14F-4D97-AF65-F5344CB8AC3E}">
        <p14:creationId xmlns:p14="http://schemas.microsoft.com/office/powerpoint/2010/main" val="63758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Europäische Arbeitslosenversicherung</a:t>
            </a:r>
            <a:endParaRPr lang="de-DE" sz="3600" dirty="0"/>
          </a:p>
        </p:txBody>
      </p:sp>
      <p:sp>
        <p:nvSpPr>
          <p:cNvPr id="3" name="Inhaltsplatzhalter 2"/>
          <p:cNvSpPr>
            <a:spLocks noGrp="1"/>
          </p:cNvSpPr>
          <p:nvPr>
            <p:ph idx="1"/>
          </p:nvPr>
        </p:nvSpPr>
        <p:spPr/>
        <p:txBody>
          <a:bodyPr>
            <a:normAutofit fontScale="92500" lnSpcReduction="10000"/>
          </a:bodyPr>
          <a:lstStyle/>
          <a:p>
            <a:r>
              <a:rPr lang="de-DE" sz="2000" dirty="0" smtClean="0">
                <a:latin typeface="+mj-lt"/>
              </a:rPr>
              <a:t>2014 hat der damalige Sozialkommissar Andor die Einführung einer Europäischen Arbeitslosenversicherung vorgeschlagen. Das Projekt wird auch von der jetzigen Kommissarin Theissen unterstützt:</a:t>
            </a:r>
          </a:p>
          <a:p>
            <a:r>
              <a:rPr lang="de-DE" sz="2000" dirty="0" smtClean="0">
                <a:solidFill>
                  <a:srgbClr val="2E2E2E"/>
                </a:solidFill>
                <a:latin typeface="+mj-lt"/>
              </a:rPr>
              <a:t>Ein solches Modell könnte vorsehen, </a:t>
            </a:r>
            <a:r>
              <a:rPr lang="de-DE" sz="2000" dirty="0">
                <a:solidFill>
                  <a:srgbClr val="2E2E2E"/>
                </a:solidFill>
                <a:latin typeface="+mj-lt"/>
              </a:rPr>
              <a:t>dass sich die Mitgliedsstaaten </a:t>
            </a:r>
            <a:r>
              <a:rPr lang="de-DE" sz="2000" dirty="0" smtClean="0">
                <a:solidFill>
                  <a:srgbClr val="2E2E2E"/>
                </a:solidFill>
                <a:latin typeface="+mj-lt"/>
              </a:rPr>
              <a:t>(zunächst) der </a:t>
            </a:r>
            <a:r>
              <a:rPr lang="de-DE" sz="2000" dirty="0">
                <a:solidFill>
                  <a:srgbClr val="2E2E2E"/>
                </a:solidFill>
                <a:latin typeface="+mj-lt"/>
              </a:rPr>
              <a:t>Eurozone auf Mindeststandards für ihre nationalen Arbeitslosenversicherungssysteme einigen, die in einem zweiten Schritt in einer europäischen Arbeitslosenversicherung eingeführt </a:t>
            </a:r>
            <a:r>
              <a:rPr lang="de-DE" sz="2000" dirty="0" smtClean="0">
                <a:solidFill>
                  <a:srgbClr val="2E2E2E"/>
                </a:solidFill>
                <a:latin typeface="+mj-lt"/>
              </a:rPr>
              <a:t>werden sollte. </a:t>
            </a:r>
          </a:p>
          <a:p>
            <a:r>
              <a:rPr lang="de-DE" sz="2000" dirty="0" smtClean="0">
                <a:solidFill>
                  <a:srgbClr val="2E2E2E"/>
                </a:solidFill>
                <a:latin typeface="+mj-lt"/>
              </a:rPr>
              <a:t>Jeder </a:t>
            </a:r>
            <a:r>
              <a:rPr lang="de-DE" sz="2000" dirty="0">
                <a:solidFill>
                  <a:srgbClr val="2E2E2E"/>
                </a:solidFill>
                <a:latin typeface="+mj-lt"/>
              </a:rPr>
              <a:t>Mitgliedsstaat könnte mit seiner nationalen Arbeitslosenversicherung über die Mindeststandards hinausgehen, etwa indem eine höhere Lohnersatzrate oder ein längerer Transferbezug gewährt werden. </a:t>
            </a:r>
            <a:r>
              <a:rPr lang="de-DE" sz="2000" dirty="0" smtClean="0">
                <a:solidFill>
                  <a:srgbClr val="2E2E2E"/>
                </a:solidFill>
                <a:latin typeface="+mj-lt"/>
              </a:rPr>
              <a:t>Insgesamt </a:t>
            </a:r>
            <a:r>
              <a:rPr lang="de-DE" sz="2000" dirty="0">
                <a:solidFill>
                  <a:srgbClr val="2E2E2E"/>
                </a:solidFill>
                <a:latin typeface="+mj-lt"/>
              </a:rPr>
              <a:t>würde die europäische Versicherung </a:t>
            </a:r>
            <a:r>
              <a:rPr lang="de-DE" sz="2000" dirty="0" smtClean="0">
                <a:solidFill>
                  <a:srgbClr val="2E2E2E"/>
                </a:solidFill>
                <a:latin typeface="+mj-lt"/>
              </a:rPr>
              <a:t>die </a:t>
            </a:r>
            <a:r>
              <a:rPr lang="de-DE" sz="2000" dirty="0">
                <a:solidFill>
                  <a:srgbClr val="2E2E2E"/>
                </a:solidFill>
                <a:latin typeface="+mj-lt"/>
              </a:rPr>
              <a:t>nationalen </a:t>
            </a:r>
            <a:r>
              <a:rPr lang="de-DE" sz="2000" dirty="0" smtClean="0">
                <a:solidFill>
                  <a:srgbClr val="2E2E2E"/>
                </a:solidFill>
                <a:latin typeface="+mj-lt"/>
              </a:rPr>
              <a:t>Versicherungen teilweise oder ganz </a:t>
            </a:r>
            <a:r>
              <a:rPr lang="de-DE" sz="2000" dirty="0">
                <a:solidFill>
                  <a:srgbClr val="2E2E2E"/>
                </a:solidFill>
                <a:latin typeface="+mj-lt"/>
              </a:rPr>
              <a:t>ersetzen. </a:t>
            </a:r>
            <a:endParaRPr lang="de-DE" sz="2000" dirty="0" smtClean="0">
              <a:solidFill>
                <a:srgbClr val="2E2E2E"/>
              </a:solidFill>
              <a:latin typeface="+mj-lt"/>
            </a:endParaRPr>
          </a:p>
          <a:p>
            <a:r>
              <a:rPr lang="de-DE" sz="2000" dirty="0" smtClean="0">
                <a:solidFill>
                  <a:srgbClr val="2E2E2E"/>
                </a:solidFill>
                <a:latin typeface="+mj-lt"/>
              </a:rPr>
              <a:t>Die </a:t>
            </a:r>
            <a:r>
              <a:rPr lang="de-DE" sz="2000" dirty="0">
                <a:solidFill>
                  <a:srgbClr val="2E2E2E"/>
                </a:solidFill>
                <a:latin typeface="+mj-lt"/>
              </a:rPr>
              <a:t>Finanzierung könnte wie bei den nationalen Systemen über </a:t>
            </a:r>
            <a:r>
              <a:rPr lang="de-DE" sz="2000" dirty="0" smtClean="0">
                <a:solidFill>
                  <a:srgbClr val="2E2E2E"/>
                </a:solidFill>
                <a:latin typeface="+mj-lt"/>
              </a:rPr>
              <a:t>die Sozialversicherungsbeiträge erfolgen, von denen ein Teil an die EU abgeführt und den Bedarfsländern zugeführt werden.</a:t>
            </a:r>
            <a:r>
              <a:rPr lang="de-DE" sz="2000" dirty="0">
                <a:solidFill>
                  <a:srgbClr val="2E2E2E"/>
                </a:solidFill>
                <a:latin typeface="+mj-lt"/>
              </a:rPr>
              <a:t> </a:t>
            </a:r>
            <a:endParaRPr lang="de-DE" sz="2000" dirty="0" smtClean="0">
              <a:solidFill>
                <a:srgbClr val="2E2E2E"/>
              </a:solidFill>
              <a:latin typeface="+mj-lt"/>
            </a:endParaRPr>
          </a:p>
          <a:p>
            <a:r>
              <a:rPr lang="de-DE" sz="2000" dirty="0" smtClean="0">
                <a:latin typeface="+mj-lt"/>
              </a:rPr>
              <a:t>Die EU-Kommission hat bereits eine wissenschaftliche Machbarkeitsstudie in Auftrag gegeben, deren Ergebnisse vor kurzem veröffentlicht wurden (CEPS 2017). Die Wissenschaftler haben 18 Varianten untersucht und mehrere Optionen skizziert. Auch das IAB hat Modellrechnungen dazu vorgelegt (2013).</a:t>
            </a:r>
            <a:endParaRPr lang="de-DE" sz="20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21</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98875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a:t>Europäische </a:t>
            </a:r>
            <a:r>
              <a:rPr lang="de-DE" sz="3600" dirty="0" smtClean="0"/>
              <a:t>Arbeitslosenversicherung</a:t>
            </a:r>
            <a:endParaRPr lang="de-DE" sz="3600" dirty="0"/>
          </a:p>
        </p:txBody>
      </p:sp>
      <p:sp>
        <p:nvSpPr>
          <p:cNvPr id="3" name="Inhaltsplatzhalter 2"/>
          <p:cNvSpPr>
            <a:spLocks noGrp="1"/>
          </p:cNvSpPr>
          <p:nvPr>
            <p:ph idx="1"/>
          </p:nvPr>
        </p:nvSpPr>
        <p:spPr>
          <a:xfrm>
            <a:off x="838200" y="1825624"/>
            <a:ext cx="10515600" cy="5032375"/>
          </a:xfrm>
        </p:spPr>
        <p:txBody>
          <a:bodyPr>
            <a:normAutofit lnSpcReduction="10000"/>
          </a:bodyPr>
          <a:lstStyle/>
          <a:p>
            <a:r>
              <a:rPr lang="de-DE" sz="2000" dirty="0" smtClean="0">
                <a:latin typeface="+mj-lt"/>
              </a:rPr>
              <a:t>Bezeichnenderweise wird die Europäische Arbeitslosenversicherung weniger als sozialpolitische Errungenschaft, sondern als Instrument der konjunkturellen Steuerung propagiert.</a:t>
            </a:r>
          </a:p>
          <a:p>
            <a:r>
              <a:rPr lang="de-DE" sz="2000" dirty="0" smtClean="0">
                <a:latin typeface="+mj-lt"/>
              </a:rPr>
              <a:t>Im Ergebnis würden Regionen </a:t>
            </a:r>
            <a:r>
              <a:rPr lang="de-DE" sz="2000" dirty="0">
                <a:latin typeface="+mj-lt"/>
              </a:rPr>
              <a:t>im Aufschwung </a:t>
            </a:r>
            <a:r>
              <a:rPr lang="de-DE" sz="2000" dirty="0" smtClean="0">
                <a:latin typeface="+mj-lt"/>
              </a:rPr>
              <a:t>jene </a:t>
            </a:r>
            <a:r>
              <a:rPr lang="de-DE" sz="2000" dirty="0">
                <a:latin typeface="+mj-lt"/>
              </a:rPr>
              <a:t>in der Rezession </a:t>
            </a:r>
            <a:r>
              <a:rPr lang="de-DE" sz="2000" dirty="0" smtClean="0">
                <a:latin typeface="+mj-lt"/>
              </a:rPr>
              <a:t>alimentieren und so </a:t>
            </a:r>
            <a:r>
              <a:rPr lang="de-DE" sz="2000" dirty="0">
                <a:latin typeface="+mj-lt"/>
              </a:rPr>
              <a:t>insgesamt </a:t>
            </a:r>
            <a:r>
              <a:rPr lang="de-DE" sz="2000" dirty="0" smtClean="0">
                <a:latin typeface="+mj-lt"/>
              </a:rPr>
              <a:t>die konjunkturellen </a:t>
            </a:r>
            <a:r>
              <a:rPr lang="de-DE" sz="2000" dirty="0">
                <a:latin typeface="+mj-lt"/>
              </a:rPr>
              <a:t>Einbrüche in der </a:t>
            </a:r>
            <a:r>
              <a:rPr lang="de-DE" sz="2000" dirty="0" smtClean="0">
                <a:latin typeface="+mj-lt"/>
              </a:rPr>
              <a:t>EU dämpfen. </a:t>
            </a:r>
            <a:r>
              <a:rPr lang="de-DE" sz="2000" dirty="0" smtClean="0">
                <a:solidFill>
                  <a:srgbClr val="2E2E2E"/>
                </a:solidFill>
                <a:latin typeface="+mj-lt"/>
              </a:rPr>
              <a:t>Sie würde antizyklisch wirken </a:t>
            </a:r>
            <a:r>
              <a:rPr lang="de-DE" sz="2000" dirty="0">
                <a:solidFill>
                  <a:srgbClr val="2E2E2E"/>
                </a:solidFill>
                <a:latin typeface="+mj-lt"/>
              </a:rPr>
              <a:t>und </a:t>
            </a:r>
            <a:r>
              <a:rPr lang="de-DE" sz="2000" dirty="0" smtClean="0">
                <a:solidFill>
                  <a:srgbClr val="2E2E2E"/>
                </a:solidFill>
                <a:latin typeface="+mj-lt"/>
              </a:rPr>
              <a:t>damit </a:t>
            </a:r>
            <a:r>
              <a:rPr lang="de-DE" sz="2000" dirty="0">
                <a:solidFill>
                  <a:srgbClr val="2E2E2E"/>
                </a:solidFill>
                <a:latin typeface="+mj-lt"/>
              </a:rPr>
              <a:t>zur Stabilisierung der Eurozone </a:t>
            </a:r>
            <a:r>
              <a:rPr lang="de-DE" sz="2000" dirty="0" smtClean="0">
                <a:solidFill>
                  <a:srgbClr val="2E2E2E"/>
                </a:solidFill>
                <a:latin typeface="+mj-lt"/>
              </a:rPr>
              <a:t>beitragen. </a:t>
            </a:r>
            <a:endParaRPr lang="de-DE" sz="2000" dirty="0" smtClean="0">
              <a:latin typeface="+mj-lt"/>
            </a:endParaRPr>
          </a:p>
          <a:p>
            <a:r>
              <a:rPr lang="de-DE" sz="2000" dirty="0" smtClean="0">
                <a:latin typeface="+mj-lt"/>
              </a:rPr>
              <a:t>Damit würde ein automatischer </a:t>
            </a:r>
            <a:r>
              <a:rPr lang="de-DE" sz="2000" dirty="0">
                <a:latin typeface="+mj-lt"/>
              </a:rPr>
              <a:t>T</a:t>
            </a:r>
            <a:r>
              <a:rPr lang="de-DE" sz="2000" dirty="0" smtClean="0">
                <a:latin typeface="+mj-lt"/>
              </a:rPr>
              <a:t>ransferfluss zwischen den Mitgliedsstaaten eingeführt, über den dauerhaft Mittel von den wachstums- und konjunkturpolitisch erfolgreicheren an die weniger erfolgreichen Länder fließen würden. Länder wie Deutschland würden vermutlich zu den Dauerzahlern gehören.</a:t>
            </a:r>
          </a:p>
          <a:p>
            <a:r>
              <a:rPr lang="de-DE" sz="2000" dirty="0" smtClean="0">
                <a:latin typeface="+mj-lt"/>
              </a:rPr>
              <a:t>Widerstand kommt daher vor allem von den potentiellen Geberländern wie Deutschland, das grenzüberschreitende Transfers generell ablehnt IAB: Deutschland müsste ca. 30% des Mittelbedarfs tragen).</a:t>
            </a:r>
          </a:p>
          <a:p>
            <a:r>
              <a:rPr lang="de-DE" sz="2000" dirty="0" smtClean="0">
                <a:latin typeface="+mj-lt"/>
              </a:rPr>
              <a:t>Widerstand kommt aber auch von liberalen Ökonomen, die die Gefahr betonen, dass der Abbau von struktureller Arbeitslosigkeit durch einen erlahmten Reformwillen erschwert würde </a:t>
            </a:r>
            <a:r>
              <a:rPr lang="mr-IN" sz="2000" dirty="0" smtClean="0">
                <a:latin typeface="+mj-lt"/>
              </a:rPr>
              <a:t>–</a:t>
            </a:r>
            <a:r>
              <a:rPr lang="de-DE" sz="2000" dirty="0" smtClean="0">
                <a:latin typeface="+mj-lt"/>
              </a:rPr>
              <a:t> sie fordern daher eine Koppelung an eine Harmonisierung der Arbeitsmarktpolitik. </a:t>
            </a:r>
          </a:p>
          <a:p>
            <a:r>
              <a:rPr lang="de-DE" sz="2000" dirty="0" smtClean="0">
                <a:latin typeface="+mj-lt"/>
              </a:rPr>
              <a:t>Insgesamt sehen die Modelle nur eine sehr kurzzeitige Absicherung auf bescheidenem Niveau vor. Der sozialpolitische Schutzeffekt würde sich also in engen Grenzen halten.</a:t>
            </a:r>
            <a:endParaRPr lang="de-DE" sz="20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22</a:t>
            </a:fld>
            <a:endParaRPr lang="de-DE"/>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202646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Europäische Mindestsicherung</a:t>
            </a:r>
            <a:endParaRPr lang="de-DE" sz="3600" dirty="0"/>
          </a:p>
        </p:txBody>
      </p:sp>
      <p:sp>
        <p:nvSpPr>
          <p:cNvPr id="3" name="Inhaltsplatzhalter 2"/>
          <p:cNvSpPr>
            <a:spLocks noGrp="1"/>
          </p:cNvSpPr>
          <p:nvPr>
            <p:ph idx="1"/>
          </p:nvPr>
        </p:nvSpPr>
        <p:spPr>
          <a:xfrm>
            <a:off x="838200" y="1825625"/>
            <a:ext cx="10515600" cy="5241602"/>
          </a:xfrm>
        </p:spPr>
        <p:txBody>
          <a:bodyPr>
            <a:normAutofit fontScale="92500" lnSpcReduction="10000"/>
          </a:bodyPr>
          <a:lstStyle/>
          <a:p>
            <a:r>
              <a:rPr lang="de-DE" sz="2200" dirty="0" smtClean="0">
                <a:solidFill>
                  <a:srgbClr val="343434"/>
                </a:solidFill>
                <a:latin typeface="+mj-lt"/>
                <a:ea typeface="Calibri" charset="0"/>
                <a:cs typeface="Helvetica" charset="0"/>
              </a:rPr>
              <a:t>Da eine Europäische Arbeitslosenversicherung nur ein kurzzeitiges Sicherungsinstrument darstellt, wird gefordert, den Bereich der Harmonisierung auf eine Europäische Mindestsicherung auszuweiten (Böll Stiftung 2012).</a:t>
            </a:r>
          </a:p>
          <a:p>
            <a:r>
              <a:rPr lang="de-DE" sz="2200" dirty="0" smtClean="0">
                <a:solidFill>
                  <a:srgbClr val="343434"/>
                </a:solidFill>
                <a:latin typeface="+mj-lt"/>
                <a:ea typeface="Calibri" charset="0"/>
                <a:cs typeface="Helvetica" charset="0"/>
              </a:rPr>
              <a:t>Das Modell der Böll Stiftung einer Europäischen Mindestsicherung verfolgt das Ziel</a:t>
            </a:r>
            <a:r>
              <a:rPr lang="de-DE" sz="2200" dirty="0">
                <a:solidFill>
                  <a:srgbClr val="343434"/>
                </a:solidFill>
                <a:latin typeface="+mj-lt"/>
                <a:ea typeface="Calibri" charset="0"/>
                <a:cs typeface="Helvetica" charset="0"/>
              </a:rPr>
              <a:t>, </a:t>
            </a:r>
            <a:endParaRPr lang="de-DE" sz="2200" dirty="0" smtClean="0">
              <a:solidFill>
                <a:srgbClr val="343434"/>
              </a:solidFill>
              <a:latin typeface="+mj-lt"/>
              <a:ea typeface="Calibri" charset="0"/>
              <a:cs typeface="Helvetica" charset="0"/>
            </a:endParaRPr>
          </a:p>
          <a:p>
            <a:pPr lvl="1"/>
            <a:r>
              <a:rPr lang="de-DE" sz="1800" dirty="0" smtClean="0">
                <a:solidFill>
                  <a:srgbClr val="343434"/>
                </a:solidFill>
                <a:latin typeface="+mj-lt"/>
                <a:ea typeface="Calibri" charset="0"/>
                <a:cs typeface="Helvetica" charset="0"/>
              </a:rPr>
              <a:t>Die bestehenden letzte Netze sozialer Sicherung in </a:t>
            </a:r>
            <a:r>
              <a:rPr lang="de-DE" sz="1800" dirty="0">
                <a:solidFill>
                  <a:srgbClr val="343434"/>
                </a:solidFill>
                <a:latin typeface="+mj-lt"/>
                <a:ea typeface="Calibri" charset="0"/>
                <a:cs typeface="Helvetica" charset="0"/>
              </a:rPr>
              <a:t>allen EU-Ländern armutsfest zu machen </a:t>
            </a:r>
            <a:r>
              <a:rPr lang="de-DE" sz="1800" dirty="0" smtClean="0">
                <a:solidFill>
                  <a:srgbClr val="343434"/>
                </a:solidFill>
                <a:latin typeface="+mj-lt"/>
                <a:ea typeface="Calibri" charset="0"/>
                <a:cs typeface="Helvetica" charset="0"/>
              </a:rPr>
              <a:t>und </a:t>
            </a:r>
          </a:p>
          <a:p>
            <a:pPr lvl="1"/>
            <a:r>
              <a:rPr lang="de-DE" sz="1800" dirty="0" smtClean="0">
                <a:solidFill>
                  <a:srgbClr val="343434"/>
                </a:solidFill>
                <a:latin typeface="+mj-lt"/>
                <a:ea typeface="Calibri" charset="0"/>
                <a:cs typeface="Helvetica" charset="0"/>
              </a:rPr>
              <a:t>zugleich eine </a:t>
            </a:r>
            <a:r>
              <a:rPr lang="de-DE" sz="1800" dirty="0">
                <a:solidFill>
                  <a:srgbClr val="343434"/>
                </a:solidFill>
                <a:latin typeface="+mj-lt"/>
                <a:ea typeface="Calibri" charset="0"/>
                <a:cs typeface="Helvetica" charset="0"/>
              </a:rPr>
              <a:t>sanfte Harmonisierung der nationalen </a:t>
            </a:r>
            <a:r>
              <a:rPr lang="de-DE" sz="1800" dirty="0" smtClean="0">
                <a:solidFill>
                  <a:srgbClr val="343434"/>
                </a:solidFill>
                <a:latin typeface="+mj-lt"/>
                <a:ea typeface="Calibri" charset="0"/>
                <a:cs typeface="Helvetica" charset="0"/>
              </a:rPr>
              <a:t>sozialen Sicherungssysteme </a:t>
            </a:r>
            <a:r>
              <a:rPr lang="de-DE" sz="1800" dirty="0">
                <a:solidFill>
                  <a:srgbClr val="343434"/>
                </a:solidFill>
                <a:latin typeface="+mj-lt"/>
                <a:ea typeface="Calibri" charset="0"/>
                <a:cs typeface="Helvetica" charset="0"/>
              </a:rPr>
              <a:t>im Bereich der Mindestsicherung zu erreichen.</a:t>
            </a:r>
            <a:r>
              <a:rPr lang="de-DE" sz="1800" dirty="0">
                <a:latin typeface="+mj-lt"/>
              </a:rPr>
              <a:t> </a:t>
            </a:r>
            <a:endParaRPr lang="de-DE" sz="1800" dirty="0" smtClean="0">
              <a:latin typeface="+mj-lt"/>
            </a:endParaRPr>
          </a:p>
          <a:p>
            <a:r>
              <a:rPr lang="de-DE" sz="2200" dirty="0" smtClean="0">
                <a:solidFill>
                  <a:srgbClr val="343434"/>
                </a:solidFill>
                <a:latin typeface="+mj-lt"/>
                <a:ea typeface="Calibri" charset="0"/>
                <a:cs typeface="Helvetica" charset="0"/>
              </a:rPr>
              <a:t>Dazu sollte de Europäische </a:t>
            </a:r>
            <a:r>
              <a:rPr lang="de-DE" sz="2200" dirty="0">
                <a:solidFill>
                  <a:srgbClr val="343434"/>
                </a:solidFill>
                <a:latin typeface="+mj-lt"/>
                <a:ea typeface="Calibri" charset="0"/>
                <a:cs typeface="Helvetica" charset="0"/>
              </a:rPr>
              <a:t>Union </a:t>
            </a:r>
            <a:endParaRPr lang="de-DE" sz="2200" dirty="0" smtClean="0">
              <a:solidFill>
                <a:srgbClr val="343434"/>
              </a:solidFill>
              <a:latin typeface="+mj-lt"/>
              <a:ea typeface="Calibri" charset="0"/>
              <a:cs typeface="Helvetica" charset="0"/>
            </a:endParaRPr>
          </a:p>
          <a:p>
            <a:pPr lvl="1"/>
            <a:r>
              <a:rPr lang="de-DE" sz="1700" dirty="0" smtClean="0">
                <a:solidFill>
                  <a:srgbClr val="343434"/>
                </a:solidFill>
                <a:latin typeface="+mj-lt"/>
                <a:ea typeface="Calibri" charset="0"/>
                <a:cs typeface="Helvetica" charset="0"/>
              </a:rPr>
              <a:t>die </a:t>
            </a:r>
            <a:r>
              <a:rPr lang="de-DE" sz="1700" dirty="0">
                <a:solidFill>
                  <a:srgbClr val="343434"/>
                </a:solidFill>
                <a:latin typeface="+mj-lt"/>
                <a:ea typeface="Calibri" charset="0"/>
                <a:cs typeface="Helvetica" charset="0"/>
              </a:rPr>
              <a:t>Mitgliedstaaten durch Erlass einer entsprechenden Richtlinie </a:t>
            </a:r>
            <a:r>
              <a:rPr lang="de-DE" sz="1700" dirty="0" smtClean="0">
                <a:solidFill>
                  <a:srgbClr val="343434"/>
                </a:solidFill>
                <a:latin typeface="+mj-lt"/>
                <a:ea typeface="Calibri" charset="0"/>
                <a:cs typeface="Helvetica" charset="0"/>
              </a:rPr>
              <a:t>zur Einführung/Aufstockung einer (einkommensabhängigen) Mindestsicherung verpflichten, deren </a:t>
            </a:r>
            <a:r>
              <a:rPr lang="de-DE" sz="1700" dirty="0">
                <a:solidFill>
                  <a:srgbClr val="343434"/>
                </a:solidFill>
                <a:latin typeface="+mj-lt"/>
                <a:ea typeface="Calibri" charset="0"/>
                <a:cs typeface="Helvetica" charset="0"/>
              </a:rPr>
              <a:t>L</a:t>
            </a:r>
            <a:r>
              <a:rPr lang="de-DE" sz="1700" dirty="0" smtClean="0">
                <a:solidFill>
                  <a:srgbClr val="343434"/>
                </a:solidFill>
                <a:latin typeface="+mj-lt"/>
                <a:ea typeface="Calibri" charset="0"/>
                <a:cs typeface="Helvetica" charset="0"/>
              </a:rPr>
              <a:t>eistungshöhe auf dem Niveau der landesspezifischen Armutsschwelle (60% des Nettoäquivalenzeinkommens) festzusetzen ist.</a:t>
            </a:r>
          </a:p>
          <a:p>
            <a:pPr lvl="1"/>
            <a:r>
              <a:rPr lang="de-DE" sz="1700" dirty="0">
                <a:solidFill>
                  <a:srgbClr val="343434"/>
                </a:solidFill>
                <a:latin typeface="+mj-lt"/>
                <a:ea typeface="Calibri" charset="0"/>
                <a:cs typeface="Helvetica" charset="0"/>
              </a:rPr>
              <a:t>Die </a:t>
            </a:r>
            <a:r>
              <a:rPr lang="de-DE" sz="1700" dirty="0" smtClean="0">
                <a:solidFill>
                  <a:srgbClr val="343434"/>
                </a:solidFill>
                <a:latin typeface="+mj-lt"/>
                <a:ea typeface="Calibri" charset="0"/>
                <a:cs typeface="Helvetica" charset="0"/>
              </a:rPr>
              <a:t>Umsetzung und </a:t>
            </a:r>
            <a:r>
              <a:rPr lang="de-DE" sz="1700" dirty="0">
                <a:solidFill>
                  <a:srgbClr val="343434"/>
                </a:solidFill>
                <a:latin typeface="+mj-lt"/>
                <a:ea typeface="Calibri" charset="0"/>
                <a:cs typeface="Helvetica" charset="0"/>
              </a:rPr>
              <a:t>somit die genaue Ausgestaltung, insbesondere in Hinblick auf die detaillierten Anspruchsvoraussetzungen und Bedarfskriterien sowie die Verwaltungsregelungen, würde weiterhin den </a:t>
            </a:r>
            <a:r>
              <a:rPr lang="de-DE" sz="1700" dirty="0" smtClean="0">
                <a:solidFill>
                  <a:srgbClr val="343434"/>
                </a:solidFill>
                <a:latin typeface="+mj-lt"/>
                <a:ea typeface="Calibri" charset="0"/>
                <a:cs typeface="Helvetica" charset="0"/>
              </a:rPr>
              <a:t>einzelnen </a:t>
            </a:r>
            <a:r>
              <a:rPr lang="de-DE" sz="1700" dirty="0">
                <a:solidFill>
                  <a:srgbClr val="343434"/>
                </a:solidFill>
                <a:latin typeface="+mj-lt"/>
                <a:ea typeface="Calibri" charset="0"/>
                <a:cs typeface="Helvetica" charset="0"/>
              </a:rPr>
              <a:t>Mitgliedstaaten überlassen </a:t>
            </a:r>
            <a:r>
              <a:rPr lang="de-DE" sz="1700" dirty="0" smtClean="0">
                <a:solidFill>
                  <a:srgbClr val="343434"/>
                </a:solidFill>
                <a:latin typeface="+mj-lt"/>
                <a:ea typeface="Calibri" charset="0"/>
                <a:cs typeface="Helvetica" charset="0"/>
              </a:rPr>
              <a:t>bleiben</a:t>
            </a:r>
            <a:r>
              <a:rPr lang="de-DE" sz="1700" dirty="0" smtClean="0">
                <a:latin typeface="+mj-lt"/>
              </a:rPr>
              <a:t>.</a:t>
            </a:r>
            <a:endParaRPr lang="de-DE" sz="1700" dirty="0">
              <a:solidFill>
                <a:srgbClr val="343434"/>
              </a:solidFill>
              <a:latin typeface="+mj-lt"/>
              <a:ea typeface="Calibri" charset="0"/>
              <a:cs typeface="Helvetica" charset="0"/>
            </a:endParaRPr>
          </a:p>
          <a:p>
            <a:pPr lvl="1"/>
            <a:r>
              <a:rPr lang="de-DE" sz="1700" dirty="0" smtClean="0">
                <a:solidFill>
                  <a:srgbClr val="343434"/>
                </a:solidFill>
                <a:latin typeface="+mj-lt"/>
                <a:ea typeface="Calibri" charset="0"/>
                <a:cs typeface="Helvetica" charset="0"/>
              </a:rPr>
              <a:t>Läge die </a:t>
            </a:r>
            <a:r>
              <a:rPr lang="de-DE" sz="1700" dirty="0">
                <a:solidFill>
                  <a:srgbClr val="343434"/>
                </a:solidFill>
                <a:latin typeface="+mj-lt"/>
                <a:ea typeface="Calibri" charset="0"/>
                <a:cs typeface="Helvetica" charset="0"/>
              </a:rPr>
              <a:t>Umsetzung der Mindestrichtlinie zur Gänze in der Verantwortung der Mitgliedstaaten läge, stünde auch der </a:t>
            </a:r>
            <a:r>
              <a:rPr lang="de-DE" sz="1700" dirty="0" smtClean="0">
                <a:solidFill>
                  <a:srgbClr val="343434"/>
                </a:solidFill>
                <a:latin typeface="+mj-lt"/>
                <a:ea typeface="Calibri" charset="0"/>
                <a:cs typeface="Helvetica" charset="0"/>
              </a:rPr>
              <a:t>Finanzierungsmodus </a:t>
            </a:r>
            <a:r>
              <a:rPr lang="de-DE" sz="1700" dirty="0">
                <a:solidFill>
                  <a:srgbClr val="343434"/>
                </a:solidFill>
                <a:latin typeface="+mj-lt"/>
                <a:ea typeface="Calibri" charset="0"/>
                <a:cs typeface="Helvetica" charset="0"/>
              </a:rPr>
              <a:t>grundsätzlich zu ihrer Disposition</a:t>
            </a:r>
            <a:r>
              <a:rPr lang="de-DE" sz="1700" dirty="0" smtClean="0">
                <a:solidFill>
                  <a:srgbClr val="343434"/>
                </a:solidFill>
                <a:latin typeface="+mj-lt"/>
                <a:ea typeface="Calibri" charset="0"/>
                <a:cs typeface="Helvetica" charset="0"/>
              </a:rPr>
              <a:t>. Je </a:t>
            </a:r>
            <a:r>
              <a:rPr lang="de-DE" sz="1700" dirty="0">
                <a:solidFill>
                  <a:srgbClr val="343434"/>
                </a:solidFill>
                <a:latin typeface="+mj-lt"/>
                <a:ea typeface="Calibri" charset="0"/>
                <a:cs typeface="Helvetica" charset="0"/>
              </a:rPr>
              <a:t>nach derzeitiger Effektivität bei der Armutsbekämpfung würde der nötige </a:t>
            </a:r>
            <a:r>
              <a:rPr lang="de-DE" sz="1700" dirty="0" smtClean="0">
                <a:solidFill>
                  <a:srgbClr val="343434"/>
                </a:solidFill>
                <a:latin typeface="+mj-lt"/>
                <a:ea typeface="Calibri" charset="0"/>
                <a:cs typeface="Helvetica" charset="0"/>
              </a:rPr>
              <a:t>Mittelaufwand </a:t>
            </a:r>
            <a:r>
              <a:rPr lang="de-DE" sz="1700" dirty="0">
                <a:solidFill>
                  <a:srgbClr val="343434"/>
                </a:solidFill>
                <a:latin typeface="+mj-lt"/>
                <a:ea typeface="Calibri" charset="0"/>
                <a:cs typeface="Helvetica" charset="0"/>
              </a:rPr>
              <a:t>in den Mitgliedsstaaten sehr unterschiedlich ausfallen.  </a:t>
            </a:r>
          </a:p>
          <a:p>
            <a:pPr lvl="1"/>
            <a:r>
              <a:rPr lang="de-DE" sz="1700" dirty="0">
                <a:solidFill>
                  <a:srgbClr val="343434"/>
                </a:solidFill>
                <a:latin typeface="+mj-lt"/>
                <a:ea typeface="Calibri" charset="0"/>
                <a:cs typeface="Helvetica" charset="0"/>
              </a:rPr>
              <a:t>Ein europäischer Weg: Durch die Mehrwertsteuer-Systemrichtlinie wird die Umsatzsteuer in der Europäischen Union einheitlich </a:t>
            </a:r>
            <a:r>
              <a:rPr lang="de-DE" sz="1700" dirty="0" smtClean="0">
                <a:solidFill>
                  <a:srgbClr val="343434"/>
                </a:solidFill>
                <a:latin typeface="+mj-lt"/>
                <a:ea typeface="Calibri" charset="0"/>
                <a:cs typeface="Helvetica" charset="0"/>
              </a:rPr>
              <a:t>geregelt. </a:t>
            </a:r>
            <a:r>
              <a:rPr lang="de-DE" sz="1700" dirty="0">
                <a:solidFill>
                  <a:srgbClr val="343434"/>
                </a:solidFill>
                <a:latin typeface="+mj-lt"/>
                <a:ea typeface="Calibri" charset="0"/>
                <a:cs typeface="Helvetica" charset="0"/>
              </a:rPr>
              <a:t>Eine moderate Anhebung des </a:t>
            </a:r>
            <a:r>
              <a:rPr lang="de-DE" sz="1700" dirty="0" smtClean="0">
                <a:solidFill>
                  <a:srgbClr val="343434"/>
                </a:solidFill>
                <a:latin typeface="+mj-lt"/>
                <a:ea typeface="Calibri" charset="0"/>
                <a:cs typeface="Helvetica" charset="0"/>
              </a:rPr>
              <a:t>Steuersatzes </a:t>
            </a:r>
            <a:r>
              <a:rPr lang="de-DE" sz="1700" dirty="0">
                <a:solidFill>
                  <a:srgbClr val="343434"/>
                </a:solidFill>
                <a:latin typeface="+mj-lt"/>
                <a:ea typeface="Calibri" charset="0"/>
                <a:cs typeface="Helvetica" charset="0"/>
              </a:rPr>
              <a:t>könnte Mittel zur Finanzierung der Mindestsicherung generieren. </a:t>
            </a:r>
            <a:endParaRPr lang="de-DE" sz="1700" dirty="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23</a:t>
            </a:fld>
            <a:endParaRPr lang="de-DE"/>
          </a:p>
        </p:txBody>
      </p:sp>
    </p:spTree>
    <p:extLst>
      <p:ext uri="{BB962C8B-B14F-4D97-AF65-F5344CB8AC3E}">
        <p14:creationId xmlns:p14="http://schemas.microsoft.com/office/powerpoint/2010/main" val="752980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Europäische Mindestsicherung</a:t>
            </a:r>
            <a:endParaRPr lang="de-DE" sz="3600" dirty="0"/>
          </a:p>
        </p:txBody>
      </p:sp>
      <p:sp>
        <p:nvSpPr>
          <p:cNvPr id="3" name="Inhaltsplatzhalter 2"/>
          <p:cNvSpPr>
            <a:spLocks noGrp="1"/>
          </p:cNvSpPr>
          <p:nvPr>
            <p:ph idx="1"/>
          </p:nvPr>
        </p:nvSpPr>
        <p:spPr>
          <a:xfrm>
            <a:off x="838200" y="1825624"/>
            <a:ext cx="10515600" cy="5272600"/>
          </a:xfrm>
        </p:spPr>
        <p:txBody>
          <a:bodyPr>
            <a:normAutofit lnSpcReduction="10000"/>
          </a:bodyPr>
          <a:lstStyle/>
          <a:p>
            <a:r>
              <a:rPr lang="de-DE" sz="2000" dirty="0" smtClean="0">
                <a:solidFill>
                  <a:srgbClr val="343434"/>
                </a:solidFill>
                <a:latin typeface="+mj-lt"/>
                <a:ea typeface="Calibri" charset="0"/>
                <a:cs typeface="Helvetica" charset="0"/>
              </a:rPr>
              <a:t>Die Autoren sehen viele positive </a:t>
            </a:r>
            <a:r>
              <a:rPr lang="de-DE" sz="2000" dirty="0">
                <a:solidFill>
                  <a:srgbClr val="343434"/>
                </a:solidFill>
                <a:latin typeface="+mj-lt"/>
                <a:ea typeface="Calibri" charset="0"/>
                <a:cs typeface="Helvetica" charset="0"/>
              </a:rPr>
              <a:t>A</a:t>
            </a:r>
            <a:r>
              <a:rPr lang="de-DE" sz="2000" dirty="0" smtClean="0">
                <a:solidFill>
                  <a:srgbClr val="343434"/>
                </a:solidFill>
                <a:latin typeface="+mj-lt"/>
                <a:ea typeface="Calibri" charset="0"/>
                <a:cs typeface="Helvetica" charset="0"/>
              </a:rPr>
              <a:t>spekte:</a:t>
            </a:r>
          </a:p>
          <a:p>
            <a:pPr lvl="1" algn="just"/>
            <a:r>
              <a:rPr lang="de-DE" sz="1800" dirty="0" smtClean="0">
                <a:solidFill>
                  <a:srgbClr val="343434"/>
                </a:solidFill>
                <a:latin typeface="+mj-lt"/>
                <a:ea typeface="Calibri" charset="0"/>
                <a:cs typeface="Helvetica" charset="0"/>
              </a:rPr>
              <a:t>Einkommensarmut würde vermieden und Sozialkürzungen zu  Lasten der </a:t>
            </a:r>
            <a:r>
              <a:rPr lang="de-DE" sz="1800" dirty="0">
                <a:solidFill>
                  <a:srgbClr val="343434"/>
                </a:solidFill>
                <a:latin typeface="+mj-lt"/>
                <a:ea typeface="Calibri" charset="0"/>
                <a:cs typeface="Helvetica" charset="0"/>
              </a:rPr>
              <a:t>schwächsten Mitgliedern der </a:t>
            </a:r>
            <a:r>
              <a:rPr lang="de-DE" sz="1800" dirty="0" smtClean="0">
                <a:solidFill>
                  <a:srgbClr val="343434"/>
                </a:solidFill>
                <a:latin typeface="+mj-lt"/>
                <a:ea typeface="Calibri" charset="0"/>
                <a:cs typeface="Helvetica" charset="0"/>
              </a:rPr>
              <a:t>Gesellschaft würden künftig erschwert.</a:t>
            </a:r>
            <a:endParaRPr lang="de-DE" sz="1800" dirty="0">
              <a:solidFill>
                <a:srgbClr val="343434"/>
              </a:solidFill>
              <a:latin typeface="+mj-lt"/>
              <a:ea typeface="Calibri" charset="0"/>
              <a:cs typeface="Helvetica" charset="0"/>
            </a:endParaRPr>
          </a:p>
          <a:p>
            <a:pPr lvl="1" algn="just"/>
            <a:r>
              <a:rPr lang="de-DE" sz="1800" dirty="0" smtClean="0">
                <a:solidFill>
                  <a:srgbClr val="343434"/>
                </a:solidFill>
                <a:latin typeface="+mj-lt"/>
                <a:ea typeface="Calibri" charset="0"/>
                <a:cs typeface="Helvetica" charset="0"/>
              </a:rPr>
              <a:t>In ökonomischen Krisen könnte die Mindestsicherung </a:t>
            </a:r>
            <a:r>
              <a:rPr lang="mr-IN" sz="1800" dirty="0" smtClean="0">
                <a:solidFill>
                  <a:srgbClr val="343434"/>
                </a:solidFill>
                <a:latin typeface="+mj-lt"/>
                <a:ea typeface="Calibri" charset="0"/>
                <a:cs typeface="Helvetica" charset="0"/>
              </a:rPr>
              <a:t>–</a:t>
            </a:r>
            <a:r>
              <a:rPr lang="de-DE" sz="1800" dirty="0" smtClean="0">
                <a:solidFill>
                  <a:srgbClr val="343434"/>
                </a:solidFill>
                <a:latin typeface="+mj-lt"/>
                <a:ea typeface="Calibri" charset="0"/>
                <a:cs typeface="Helvetica" charset="0"/>
              </a:rPr>
              <a:t> wie die Arbeitslosenversicherung - </a:t>
            </a:r>
            <a:r>
              <a:rPr lang="de-DE" sz="1800" dirty="0">
                <a:solidFill>
                  <a:srgbClr val="343434"/>
                </a:solidFill>
                <a:latin typeface="+mj-lt"/>
                <a:ea typeface="Calibri" charset="0"/>
                <a:cs typeface="Helvetica" charset="0"/>
              </a:rPr>
              <a:t>als </a:t>
            </a:r>
            <a:r>
              <a:rPr lang="de-DE" sz="1800" dirty="0" smtClean="0">
                <a:solidFill>
                  <a:srgbClr val="343434"/>
                </a:solidFill>
                <a:latin typeface="+mj-lt"/>
                <a:ea typeface="Calibri" charset="0"/>
                <a:cs typeface="Helvetica" charset="0"/>
              </a:rPr>
              <a:t>automatischer Konjunkturstabilisator wirken. </a:t>
            </a:r>
          </a:p>
          <a:p>
            <a:pPr lvl="1" algn="just"/>
            <a:r>
              <a:rPr lang="de-DE" sz="1800" dirty="0" smtClean="0">
                <a:solidFill>
                  <a:srgbClr val="343434"/>
                </a:solidFill>
                <a:latin typeface="+mj-lt"/>
                <a:ea typeface="Calibri" charset="0"/>
                <a:cs typeface="Helvetica" charset="0"/>
              </a:rPr>
              <a:t>Vor </a:t>
            </a:r>
            <a:r>
              <a:rPr lang="de-DE" sz="1800" dirty="0">
                <a:solidFill>
                  <a:srgbClr val="343434"/>
                </a:solidFill>
                <a:latin typeface="+mj-lt"/>
                <a:ea typeface="Calibri" charset="0"/>
                <a:cs typeface="Helvetica" charset="0"/>
              </a:rPr>
              <a:t>allem aber </a:t>
            </a:r>
            <a:r>
              <a:rPr lang="de-DE" sz="1800" dirty="0" smtClean="0">
                <a:solidFill>
                  <a:srgbClr val="343434"/>
                </a:solidFill>
                <a:latin typeface="+mj-lt"/>
                <a:ea typeface="Calibri" charset="0"/>
                <a:cs typeface="Helvetica" charset="0"/>
              </a:rPr>
              <a:t>würde mit </a:t>
            </a:r>
            <a:r>
              <a:rPr lang="de-DE" sz="1800" dirty="0">
                <a:solidFill>
                  <a:srgbClr val="343434"/>
                </a:solidFill>
                <a:latin typeface="+mj-lt"/>
                <a:ea typeface="Calibri" charset="0"/>
                <a:cs typeface="Helvetica" charset="0"/>
              </a:rPr>
              <a:t>einer solchen Garantie eine dauerhafte soziale Teilhabe an der Gesellschaft </a:t>
            </a:r>
            <a:r>
              <a:rPr lang="de-DE" sz="1800" dirty="0" smtClean="0">
                <a:solidFill>
                  <a:srgbClr val="343434"/>
                </a:solidFill>
                <a:latin typeface="+mj-lt"/>
                <a:ea typeface="Calibri" charset="0"/>
                <a:cs typeface="Helvetica" charset="0"/>
              </a:rPr>
              <a:t>ermöglich</a:t>
            </a:r>
            <a:r>
              <a:rPr lang="de-DE" sz="1800" dirty="0">
                <a:solidFill>
                  <a:srgbClr val="343434"/>
                </a:solidFill>
                <a:latin typeface="+mj-lt"/>
                <a:ea typeface="Calibri" charset="0"/>
                <a:cs typeface="Helvetica" charset="0"/>
              </a:rPr>
              <a:t>.</a:t>
            </a:r>
            <a:r>
              <a:rPr lang="de-DE" sz="1800" dirty="0">
                <a:latin typeface="+mj-lt"/>
              </a:rPr>
              <a:t> </a:t>
            </a:r>
            <a:endParaRPr lang="de-DE" sz="1800" dirty="0" smtClean="0">
              <a:latin typeface="+mj-lt"/>
            </a:endParaRPr>
          </a:p>
          <a:p>
            <a:pPr lvl="1" algn="just"/>
            <a:r>
              <a:rPr lang="de-DE" sz="1800" dirty="0">
                <a:solidFill>
                  <a:srgbClr val="343434"/>
                </a:solidFill>
                <a:latin typeface="+mj-lt"/>
                <a:ea typeface="Calibri" charset="0"/>
                <a:cs typeface="Helvetica" charset="0"/>
              </a:rPr>
              <a:t>Eine Mindestsicherung wäre somit ein wichtiger Beitrag für eine Stärkung des sozialen Zusammenhalts und des sozialen Friedens in Europa.</a:t>
            </a:r>
            <a:r>
              <a:rPr lang="de-DE" sz="1800" dirty="0">
                <a:latin typeface="+mj-lt"/>
              </a:rPr>
              <a:t> </a:t>
            </a:r>
            <a:endParaRPr lang="de-DE" sz="1800" dirty="0" smtClean="0">
              <a:latin typeface="+mj-lt"/>
            </a:endParaRPr>
          </a:p>
          <a:p>
            <a:pPr lvl="1" algn="just">
              <a:lnSpc>
                <a:spcPct val="110000"/>
              </a:lnSpc>
              <a:spcBef>
                <a:spcPts val="0"/>
              </a:spcBef>
            </a:pPr>
            <a:r>
              <a:rPr lang="de-DE" sz="1800" dirty="0" smtClean="0">
                <a:solidFill>
                  <a:srgbClr val="343434"/>
                </a:solidFill>
                <a:latin typeface="+mj-lt"/>
                <a:ea typeface="Calibri" charset="0"/>
                <a:cs typeface="Helvetica" charset="0"/>
              </a:rPr>
              <a:t>Sie </a:t>
            </a:r>
            <a:r>
              <a:rPr lang="de-DE" sz="1800" dirty="0">
                <a:solidFill>
                  <a:srgbClr val="343434"/>
                </a:solidFill>
                <a:latin typeface="+mj-lt"/>
                <a:ea typeface="Calibri" charset="0"/>
                <a:cs typeface="Helvetica" charset="0"/>
              </a:rPr>
              <a:t>würde auch dazu beitragen, die Meinung der Bürger/innen zu Europa wieder positiver zu </a:t>
            </a:r>
            <a:r>
              <a:rPr lang="de-DE" sz="1800" dirty="0" smtClean="0">
                <a:solidFill>
                  <a:srgbClr val="343434"/>
                </a:solidFill>
                <a:latin typeface="+mj-lt"/>
                <a:ea typeface="Calibri" charset="0"/>
                <a:cs typeface="Helvetica" charset="0"/>
              </a:rPr>
              <a:t>gestalten</a:t>
            </a:r>
            <a:r>
              <a:rPr lang="de-DE" dirty="0">
                <a:solidFill>
                  <a:srgbClr val="343434"/>
                </a:solidFill>
                <a:latin typeface="+mj-lt"/>
                <a:ea typeface="Calibri" charset="0"/>
                <a:cs typeface="Helvetica" charset="0"/>
              </a:rPr>
              <a:t>.</a:t>
            </a:r>
            <a:endParaRPr lang="de-DE" sz="2000" dirty="0" smtClean="0">
              <a:latin typeface="+mj-lt"/>
            </a:endParaRPr>
          </a:p>
          <a:p>
            <a:r>
              <a:rPr lang="de-DE" sz="2000" dirty="0" smtClean="0">
                <a:solidFill>
                  <a:srgbClr val="343434"/>
                </a:solidFill>
                <a:latin typeface="+mj-lt"/>
                <a:ea typeface="Calibri" charset="0"/>
                <a:cs typeface="Helvetica" charset="0"/>
              </a:rPr>
              <a:t>Bezeichnenderweise wird ein solcher Vorschlag derzeit in der EU nicht diskutiert. Die Auswirkungen würden weit über die einer Europäischen Arbeitslosenversicherung hinausgehen. </a:t>
            </a:r>
          </a:p>
          <a:p>
            <a:pPr lvl="1"/>
            <a:r>
              <a:rPr lang="de-DE" sz="1600" dirty="0" smtClean="0">
                <a:solidFill>
                  <a:srgbClr val="343434"/>
                </a:solidFill>
                <a:latin typeface="+mj-lt"/>
                <a:ea typeface="Calibri" charset="0"/>
                <a:cs typeface="Helvetica" charset="0"/>
              </a:rPr>
              <a:t>Durch das armutsfeste Leistungsniveau und die fehlende Befristung würde der Mittelbedarf sehr hoch ausfallen.</a:t>
            </a:r>
          </a:p>
          <a:p>
            <a:pPr lvl="1"/>
            <a:r>
              <a:rPr lang="de-DE" sz="1600" dirty="0" smtClean="0">
                <a:solidFill>
                  <a:srgbClr val="343434"/>
                </a:solidFill>
                <a:latin typeface="+mj-lt"/>
                <a:ea typeface="Calibri" charset="0"/>
                <a:cs typeface="Helvetica" charset="0"/>
              </a:rPr>
              <a:t>Das vorgesehene Leistungsniveau würde den Widerstand der liberalen Ökonomen provozieren (Anreizwirkungen)</a:t>
            </a:r>
          </a:p>
          <a:p>
            <a:pPr lvl="1"/>
            <a:r>
              <a:rPr lang="de-DE" sz="1600" dirty="0" smtClean="0">
                <a:solidFill>
                  <a:srgbClr val="343434"/>
                </a:solidFill>
                <a:latin typeface="+mj-lt"/>
                <a:ea typeface="Calibri" charset="0"/>
                <a:cs typeface="Helvetica" charset="0"/>
              </a:rPr>
              <a:t>Allerdings müssten die Leistungsbedingungen einheitlich definiert werden, um Zugangsbarrieren zu vermeiden.</a:t>
            </a:r>
          </a:p>
          <a:p>
            <a:pPr lvl="1"/>
            <a:r>
              <a:rPr lang="de-DE" sz="1600" dirty="0" smtClean="0">
                <a:solidFill>
                  <a:srgbClr val="343434"/>
                </a:solidFill>
                <a:latin typeface="+mj-lt"/>
                <a:ea typeface="Calibri" charset="0"/>
                <a:cs typeface="Helvetica" charset="0"/>
              </a:rPr>
              <a:t>Auch hier wäre (für erwerbsfähige Hilfebedürftige) eine Ankoppelung an Aktivierungsprogramme und eine Harmonisierung der Arbeitsmarktpolitik erforderlich.</a:t>
            </a:r>
          </a:p>
          <a:p>
            <a:pPr lvl="1"/>
            <a:r>
              <a:rPr lang="de-DE" sz="1600" dirty="0" smtClean="0">
                <a:solidFill>
                  <a:srgbClr val="343434"/>
                </a:solidFill>
                <a:latin typeface="+mj-lt"/>
                <a:ea typeface="Calibri" charset="0"/>
                <a:cs typeface="Helvetica" charset="0"/>
              </a:rPr>
              <a:t>Offen bleibt, ob und wie ein transnationaler Mittelfluss vorgesehen werden könnte/sollte.</a:t>
            </a:r>
          </a:p>
        </p:txBody>
      </p:sp>
      <p:sp>
        <p:nvSpPr>
          <p:cNvPr id="5" name="Foliennummernplatzhalter 4"/>
          <p:cNvSpPr>
            <a:spLocks noGrp="1"/>
          </p:cNvSpPr>
          <p:nvPr>
            <p:ph type="sldNum" sz="quarter" idx="12"/>
          </p:nvPr>
        </p:nvSpPr>
        <p:spPr/>
        <p:txBody>
          <a:bodyPr/>
          <a:lstStyle/>
          <a:p>
            <a:fld id="{44919ADD-2AFB-C24E-9F8D-2A8AD8BE99DD}" type="slidenum">
              <a:rPr lang="de-DE" smtClean="0"/>
              <a:t>24</a:t>
            </a:fld>
            <a:endParaRPr lang="de-DE" dirty="0"/>
          </a:p>
        </p:txBody>
      </p:sp>
    </p:spTree>
    <p:extLst>
      <p:ext uri="{BB962C8B-B14F-4D97-AF65-F5344CB8AC3E}">
        <p14:creationId xmlns:p14="http://schemas.microsoft.com/office/powerpoint/2010/main" val="1764441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3600" dirty="0" smtClean="0"/>
              <a:t>Ausblick: Die Zukunft der sozialen Dimension</a:t>
            </a:r>
            <a:endParaRPr lang="de-DE" dirty="0"/>
          </a:p>
        </p:txBody>
      </p:sp>
      <p:sp>
        <p:nvSpPr>
          <p:cNvPr id="3" name="Inhaltsplatzhalter 2"/>
          <p:cNvSpPr>
            <a:spLocks noGrp="1"/>
          </p:cNvSpPr>
          <p:nvPr>
            <p:ph idx="1"/>
          </p:nvPr>
        </p:nvSpPr>
        <p:spPr>
          <a:xfrm>
            <a:off x="838200" y="1825625"/>
            <a:ext cx="10515600" cy="4736540"/>
          </a:xfrm>
        </p:spPr>
        <p:txBody>
          <a:bodyPr>
            <a:normAutofit fontScale="92500" lnSpcReduction="20000"/>
          </a:bodyPr>
          <a:lstStyle/>
          <a:p>
            <a:r>
              <a:rPr lang="de-DE" sz="2200" dirty="0" smtClean="0">
                <a:solidFill>
                  <a:srgbClr val="646464"/>
                </a:solidFill>
              </a:rPr>
              <a:t>Im </a:t>
            </a:r>
            <a:r>
              <a:rPr lang="de-DE" sz="2200" dirty="0">
                <a:solidFill>
                  <a:srgbClr val="646464"/>
                </a:solidFill>
              </a:rPr>
              <a:t>März </a:t>
            </a:r>
            <a:r>
              <a:rPr lang="de-DE" sz="2200" dirty="0" smtClean="0">
                <a:solidFill>
                  <a:srgbClr val="646464"/>
                </a:solidFill>
              </a:rPr>
              <a:t>2017 hat die Kommission ein „Weiß­buch </a:t>
            </a:r>
            <a:r>
              <a:rPr lang="de-DE" sz="2200" dirty="0">
                <a:solidFill>
                  <a:srgbClr val="646464"/>
                </a:solidFill>
              </a:rPr>
              <a:t>zur Zukunft </a:t>
            </a:r>
            <a:r>
              <a:rPr lang="de-DE" sz="2200" dirty="0" smtClean="0">
                <a:solidFill>
                  <a:srgbClr val="646464"/>
                </a:solidFill>
              </a:rPr>
              <a:t>Euro­pas“ veröffentlicht. Darin werden fünf </a:t>
            </a:r>
            <a:r>
              <a:rPr lang="de-DE" sz="2200" dirty="0">
                <a:solidFill>
                  <a:srgbClr val="646464"/>
                </a:solidFill>
              </a:rPr>
              <a:t>Sze­na­rien beschrie­ben, wie sich ein geein­tes Europa der 27 Mit­glied­staa­ten bis 2025 ent­wi­ckeln </a:t>
            </a:r>
            <a:r>
              <a:rPr lang="de-DE" sz="2200" dirty="0" smtClean="0">
                <a:solidFill>
                  <a:srgbClr val="646464"/>
                </a:solidFill>
              </a:rPr>
              <a:t>könnte</a:t>
            </a:r>
          </a:p>
          <a:p>
            <a:r>
              <a:rPr lang="de-DE" sz="2200" dirty="0" smtClean="0">
                <a:solidFill>
                  <a:srgbClr val="646464"/>
                </a:solidFill>
              </a:rPr>
              <a:t>Die Bandbreite reicht vom „weiter wie bisher“ über „Schwerpunkt Binnenmarkt“, „wer mehr will, tut mehr“, „weniger, aber effizienter“ bis zu „viel mehr gemeinsames Handeln“.</a:t>
            </a:r>
          </a:p>
          <a:p>
            <a:r>
              <a:rPr lang="de-DE" sz="2200" dirty="0" smtClean="0">
                <a:solidFill>
                  <a:srgbClr val="646464"/>
                </a:solidFill>
              </a:rPr>
              <a:t>In diesem 5. Szenarium beschließen die Mitgliedsstaaten, </a:t>
            </a:r>
            <a:endParaRPr lang="de-DE" sz="2200" dirty="0" smtClean="0">
              <a:solidFill>
                <a:srgbClr val="333333"/>
              </a:solidFill>
            </a:endParaRPr>
          </a:p>
          <a:p>
            <a:pPr lvl="1"/>
            <a:r>
              <a:rPr lang="de-DE" sz="1800" dirty="0" smtClean="0">
                <a:solidFill>
                  <a:srgbClr val="333333"/>
                </a:solidFill>
              </a:rPr>
              <a:t>Da weder </a:t>
            </a:r>
            <a:r>
              <a:rPr lang="de-DE" sz="1800" dirty="0">
                <a:solidFill>
                  <a:srgbClr val="333333"/>
                </a:solidFill>
              </a:rPr>
              <a:t>die </a:t>
            </a:r>
            <a:r>
              <a:rPr lang="de-DE" sz="1800" dirty="0" smtClean="0">
                <a:solidFill>
                  <a:srgbClr val="333333"/>
                </a:solidFill>
              </a:rPr>
              <a:t>EU­ noch die europäischen Länder </a:t>
            </a:r>
            <a:r>
              <a:rPr lang="de-DE" sz="1800" dirty="0">
                <a:solidFill>
                  <a:srgbClr val="333333"/>
                </a:solidFill>
              </a:rPr>
              <a:t>allein ausreichend </a:t>
            </a:r>
            <a:r>
              <a:rPr lang="de-DE" sz="1800" dirty="0" smtClean="0">
                <a:solidFill>
                  <a:srgbClr val="333333"/>
                </a:solidFill>
              </a:rPr>
              <a:t>fü</a:t>
            </a:r>
            <a:r>
              <a:rPr lang="de-DE" sz="1800" dirty="0">
                <a:solidFill>
                  <a:srgbClr val="333333"/>
                </a:solidFill>
              </a:rPr>
              <a:t>r</a:t>
            </a:r>
            <a:r>
              <a:rPr lang="de-DE" sz="1800" dirty="0" smtClean="0">
                <a:solidFill>
                  <a:srgbClr val="333333"/>
                </a:solidFill>
              </a:rPr>
              <a:t> </a:t>
            </a:r>
            <a:r>
              <a:rPr lang="de-DE" sz="1800" dirty="0">
                <a:solidFill>
                  <a:srgbClr val="333333"/>
                </a:solidFill>
              </a:rPr>
              <a:t>die aktuellen Herausforderungen </a:t>
            </a:r>
            <a:r>
              <a:rPr lang="de-DE" sz="1800" dirty="0" smtClean="0">
                <a:solidFill>
                  <a:srgbClr val="333333"/>
                </a:solidFill>
              </a:rPr>
              <a:t>gerüstet </a:t>
            </a:r>
            <a:r>
              <a:rPr lang="de-DE" sz="1800" dirty="0">
                <a:solidFill>
                  <a:srgbClr val="333333"/>
                </a:solidFill>
              </a:rPr>
              <a:t>sind, </a:t>
            </a:r>
            <a:r>
              <a:rPr lang="de-DE" sz="1800" dirty="0" smtClean="0">
                <a:solidFill>
                  <a:srgbClr val="333333"/>
                </a:solidFill>
              </a:rPr>
              <a:t>in </a:t>
            </a:r>
            <a:r>
              <a:rPr lang="de-DE" sz="1800" dirty="0">
                <a:solidFill>
                  <a:srgbClr val="333333"/>
                </a:solidFill>
              </a:rPr>
              <a:t>allen Bereichen mehr Machtbefugnisse und Ressourcen zu teilen und Entscheidungen gemeinsam zu treffen. </a:t>
            </a:r>
            <a:endParaRPr lang="de-DE" sz="1800" dirty="0" smtClean="0">
              <a:solidFill>
                <a:srgbClr val="333333"/>
              </a:solidFill>
            </a:endParaRPr>
          </a:p>
          <a:p>
            <a:pPr lvl="1"/>
            <a:r>
              <a:rPr lang="de-DE" sz="1800" dirty="0" smtClean="0">
                <a:solidFill>
                  <a:srgbClr val="333333"/>
                </a:solidFill>
              </a:rPr>
              <a:t>Diese Option würde daher einen Ausbau der Kompetenzen der EU auch in der Sozialpolitik beinhalten, auch wenn bezeichnenderweise die Sozialpolitik in den Szenarien nicht ausdrücklich thematisiert wird. </a:t>
            </a:r>
          </a:p>
          <a:p>
            <a:pPr lvl="1"/>
            <a:r>
              <a:rPr lang="de-DE" sz="1800" dirty="0">
                <a:solidFill>
                  <a:srgbClr val="333333"/>
                </a:solidFill>
              </a:rPr>
              <a:t>G</a:t>
            </a:r>
            <a:r>
              <a:rPr lang="de-DE" sz="1800" dirty="0" smtClean="0">
                <a:solidFill>
                  <a:srgbClr val="333333"/>
                </a:solidFill>
              </a:rPr>
              <a:t>erade in Deutschland ist diese Option auf entschiedenen Widerstand gestoßen. Tatsächlich scheint derzeit für eine solche Option keine Mehrheit zu existieren. </a:t>
            </a:r>
          </a:p>
          <a:p>
            <a:pPr lvl="1"/>
            <a:r>
              <a:rPr lang="de-DE" sz="1800" dirty="0" smtClean="0">
                <a:solidFill>
                  <a:srgbClr val="333333"/>
                </a:solidFill>
              </a:rPr>
              <a:t>Die Gefahr ist daher groß, dass die sozio-ökonomischen Strukturprobleme der EU ungelöst bleiben. </a:t>
            </a:r>
          </a:p>
          <a:p>
            <a:pPr lvl="1"/>
            <a:r>
              <a:rPr lang="de-DE" sz="1800" dirty="0" smtClean="0">
                <a:solidFill>
                  <a:srgbClr val="333333"/>
                </a:solidFill>
              </a:rPr>
              <a:t>Aber selbst wenn man sich für diese Option entscheiden würde, bleibt die Frage, welche Maßnahmen notwendig bzw. sinnvoll wären.</a:t>
            </a:r>
          </a:p>
          <a:p>
            <a:r>
              <a:rPr lang="de-DE" sz="2200" dirty="0">
                <a:solidFill>
                  <a:srgbClr val="333333"/>
                </a:solidFill>
              </a:rPr>
              <a:t>Ü</a:t>
            </a:r>
            <a:r>
              <a:rPr lang="de-DE" sz="2200" dirty="0" smtClean="0">
                <a:solidFill>
                  <a:srgbClr val="333333"/>
                </a:solidFill>
              </a:rPr>
              <a:t>ber prozedurale Entscheidungen allein </a:t>
            </a:r>
            <a:r>
              <a:rPr lang="mr-IN" sz="2200" dirty="0" smtClean="0">
                <a:solidFill>
                  <a:srgbClr val="333333"/>
                </a:solidFill>
              </a:rPr>
              <a:t>–</a:t>
            </a:r>
            <a:r>
              <a:rPr lang="de-DE" sz="2200" dirty="0" smtClean="0">
                <a:solidFill>
                  <a:srgbClr val="333333"/>
                </a:solidFill>
              </a:rPr>
              <a:t> ohne Auseinandersetzung mit den inhaltlichen Fragen </a:t>
            </a:r>
            <a:r>
              <a:rPr lang="mr-IN" sz="2200" dirty="0" smtClean="0">
                <a:solidFill>
                  <a:srgbClr val="333333"/>
                </a:solidFill>
              </a:rPr>
              <a:t>–</a:t>
            </a:r>
            <a:r>
              <a:rPr lang="de-DE" sz="2200" dirty="0" smtClean="0">
                <a:solidFill>
                  <a:srgbClr val="333333"/>
                </a:solidFill>
              </a:rPr>
              <a:t> werden sich die Probleme der EU/Eurozone nicht lösen lassen. </a:t>
            </a:r>
            <a:endParaRPr lang="de-DE" sz="1800" dirty="0" smtClean="0">
              <a:solidFill>
                <a:srgbClr val="646464"/>
              </a:solidFill>
            </a:endParaRPr>
          </a:p>
          <a:p>
            <a:endParaRPr lang="de-DE" sz="2000" dirty="0"/>
          </a:p>
        </p:txBody>
      </p:sp>
      <p:sp>
        <p:nvSpPr>
          <p:cNvPr id="5" name="Foliennummernplatzhalter 4"/>
          <p:cNvSpPr>
            <a:spLocks noGrp="1"/>
          </p:cNvSpPr>
          <p:nvPr>
            <p:ph type="sldNum" sz="quarter" idx="12"/>
          </p:nvPr>
        </p:nvSpPr>
        <p:spPr/>
        <p:txBody>
          <a:bodyPr/>
          <a:lstStyle/>
          <a:p>
            <a:fld id="{44919ADD-2AFB-C24E-9F8D-2A8AD8BE99DD}" type="slidenum">
              <a:rPr lang="de-DE" smtClean="0"/>
              <a:t>25</a:t>
            </a:fld>
            <a:endParaRPr lang="de-DE"/>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97139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4919ADD-2AFB-C24E-9F8D-2A8AD8BE99DD}" type="slidenum">
              <a:rPr lang="de-DE" smtClean="0"/>
              <a:t>26</a:t>
            </a:fld>
            <a:endParaRPr lang="de-DE"/>
          </a:p>
        </p:txBody>
      </p:sp>
      <p:sp>
        <p:nvSpPr>
          <p:cNvPr id="8" name="Textfeld 7"/>
          <p:cNvSpPr txBox="1"/>
          <p:nvPr/>
        </p:nvSpPr>
        <p:spPr>
          <a:xfrm>
            <a:off x="164892" y="314792"/>
            <a:ext cx="1925868" cy="2677656"/>
          </a:xfrm>
          <a:prstGeom prst="rect">
            <a:avLst/>
          </a:prstGeom>
          <a:noFill/>
        </p:spPr>
        <p:txBody>
          <a:bodyPr wrap="square" rtlCol="0">
            <a:spAutoFit/>
          </a:bodyPr>
          <a:lstStyle/>
          <a:p>
            <a:r>
              <a:rPr lang="de-DE" sz="2400" b="1" dirty="0" smtClean="0"/>
              <a:t>EU-Kommis-</a:t>
            </a:r>
            <a:r>
              <a:rPr lang="de-DE" sz="2400" b="1" dirty="0" err="1" smtClean="0"/>
              <a:t>sion</a:t>
            </a:r>
            <a:r>
              <a:rPr lang="de-DE" sz="2400" b="1" dirty="0" smtClean="0"/>
              <a:t>: Die fünf Weißbuch-</a:t>
            </a:r>
          </a:p>
          <a:p>
            <a:r>
              <a:rPr lang="de-DE" sz="2400" b="1" dirty="0" smtClean="0"/>
              <a:t>Szenarien:</a:t>
            </a:r>
          </a:p>
          <a:p>
            <a:r>
              <a:rPr lang="de-DE" sz="2400" b="1" dirty="0" smtClean="0"/>
              <a:t>Überblick</a:t>
            </a:r>
          </a:p>
          <a:p>
            <a:r>
              <a:rPr lang="de-DE" sz="2400" b="1" dirty="0"/>
              <a:t>n</a:t>
            </a:r>
            <a:r>
              <a:rPr lang="de-DE" sz="2400" b="1" dirty="0" smtClean="0"/>
              <a:t>ach Politik-</a:t>
            </a:r>
          </a:p>
          <a:p>
            <a:r>
              <a:rPr lang="de-DE" sz="2400" b="1" dirty="0" err="1" smtClean="0"/>
              <a:t>bereichen</a:t>
            </a:r>
            <a:endParaRPr lang="de-DE" sz="2400" b="1" dirty="0"/>
          </a:p>
        </p:txBody>
      </p:sp>
      <p:pic>
        <p:nvPicPr>
          <p:cNvPr id="10" name="Bild 9"/>
          <p:cNvPicPr>
            <a:picLocks noChangeAspect="1"/>
          </p:cNvPicPr>
          <p:nvPr/>
        </p:nvPicPr>
        <p:blipFill>
          <a:blip r:embed="rId2"/>
          <a:stretch>
            <a:fillRect/>
          </a:stretch>
        </p:blipFill>
        <p:spPr>
          <a:xfrm>
            <a:off x="2090760" y="123668"/>
            <a:ext cx="8096404" cy="3547309"/>
          </a:xfrm>
          <a:prstGeom prst="rect">
            <a:avLst/>
          </a:prstGeom>
        </p:spPr>
      </p:pic>
      <p:pic>
        <p:nvPicPr>
          <p:cNvPr id="11" name="Bild 10"/>
          <p:cNvPicPr>
            <a:picLocks noChangeAspect="1"/>
          </p:cNvPicPr>
          <p:nvPr/>
        </p:nvPicPr>
        <p:blipFill>
          <a:blip r:embed="rId3"/>
          <a:stretch>
            <a:fillRect/>
          </a:stretch>
        </p:blipFill>
        <p:spPr>
          <a:xfrm>
            <a:off x="2236082" y="3733192"/>
            <a:ext cx="7951082" cy="3124808"/>
          </a:xfrm>
          <a:prstGeom prst="rect">
            <a:avLst/>
          </a:prstGeom>
        </p:spPr>
      </p:pic>
    </p:spTree>
    <p:extLst>
      <p:ext uri="{BB962C8B-B14F-4D97-AF65-F5344CB8AC3E}">
        <p14:creationId xmlns:p14="http://schemas.microsoft.com/office/powerpoint/2010/main" val="1571358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Ausblick: Die Zukunft der sozialen Dimension</a:t>
            </a:r>
            <a:endParaRPr lang="de-DE" sz="3600" dirty="0"/>
          </a:p>
        </p:txBody>
      </p:sp>
      <p:sp>
        <p:nvSpPr>
          <p:cNvPr id="3" name="Inhaltsplatzhalter 2"/>
          <p:cNvSpPr>
            <a:spLocks noGrp="1"/>
          </p:cNvSpPr>
          <p:nvPr>
            <p:ph idx="1"/>
          </p:nvPr>
        </p:nvSpPr>
        <p:spPr/>
        <p:txBody>
          <a:bodyPr>
            <a:normAutofit/>
          </a:bodyPr>
          <a:lstStyle/>
          <a:p>
            <a:r>
              <a:rPr lang="de-DE" sz="2000" dirty="0" smtClean="0">
                <a:latin typeface="+mj-lt"/>
              </a:rPr>
              <a:t>Entscheidend für eine Stärkung der sozialen Dimension in Europa ist die Herstellung eines entsprechenden Grundkonsenses der Mitgliedsstaaten.</a:t>
            </a:r>
          </a:p>
          <a:p>
            <a:r>
              <a:rPr lang="de-DE" sz="2000" dirty="0" smtClean="0">
                <a:latin typeface="+mj-lt"/>
              </a:rPr>
              <a:t>Bis heute ist Deutschland eines der Hauptländer, die sich einer solchen Entwicklung entgegen stellen. Die wirtschafts- und finanzpolitische Dominanz Deutschlands erschwert einen sozialen Kurswechsel auf EU-Ebene.</a:t>
            </a:r>
          </a:p>
          <a:p>
            <a:pPr lvl="1"/>
            <a:r>
              <a:rPr lang="de-DE" sz="1800" dirty="0" smtClean="0">
                <a:latin typeface="+mj-lt"/>
              </a:rPr>
              <a:t>Dies gilt für eine Ausweitung der sozialen Sicherungsfunktion durch eine Europäische Regulierung.</a:t>
            </a:r>
          </a:p>
          <a:p>
            <a:pPr lvl="1"/>
            <a:r>
              <a:rPr lang="de-DE" sz="1800" dirty="0" smtClean="0">
                <a:latin typeface="+mj-lt"/>
              </a:rPr>
              <a:t>Dies gilt aber ebenso für eine Ausweitung des transnationalen Mittelausgleichs.</a:t>
            </a:r>
          </a:p>
          <a:p>
            <a:r>
              <a:rPr lang="de-DE" sz="2000" dirty="0" smtClean="0">
                <a:latin typeface="+mj-lt"/>
              </a:rPr>
              <a:t>Deutschland ist zwar </a:t>
            </a:r>
            <a:r>
              <a:rPr lang="de-DE" sz="2000" dirty="0" err="1" smtClean="0">
                <a:latin typeface="+mj-lt"/>
              </a:rPr>
              <a:t>Hauptrofiteur</a:t>
            </a:r>
            <a:r>
              <a:rPr lang="de-DE" sz="2000" dirty="0" smtClean="0">
                <a:latin typeface="+mj-lt"/>
              </a:rPr>
              <a:t> des Binnenmarkts und der Eurozone, ist aber nicht bereit, sich an den Anpassungslasten seiner europäischen Partner zu beteiligen. </a:t>
            </a:r>
          </a:p>
          <a:p>
            <a:r>
              <a:rPr lang="de-DE" sz="2000" dirty="0" smtClean="0">
                <a:latin typeface="+mj-lt"/>
              </a:rPr>
              <a:t>Damit bleibt die Gefahr, dass beim weiteren Ausbau der Eurozone die soziale Dimension weiter unterentwickelt bleibt.</a:t>
            </a:r>
          </a:p>
          <a:p>
            <a:r>
              <a:rPr lang="de-DE" sz="2000" dirty="0" smtClean="0">
                <a:latin typeface="+mj-lt"/>
              </a:rPr>
              <a:t>Auch auf EU-Ebene bleibt die Gefahr, dass ökonomische Krisenregulierungen auch künftig zu Lasten der sozialen Sicherung und auf Kosten der sozial schwächsten Gruppen stattfindet.</a:t>
            </a:r>
          </a:p>
          <a:p>
            <a:endParaRPr lang="de-DE" sz="2000" dirty="0">
              <a:latin typeface="+mj-lt"/>
            </a:endParaRP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B0180-42F6-F646-AE49-52E7AA3965D0}" type="slidenum">
              <a:rPr lang="de-DE" smtClean="0"/>
              <a:t>27</a:t>
            </a:fld>
            <a:endParaRPr lang="de-DE"/>
          </a:p>
        </p:txBody>
      </p:sp>
    </p:spTree>
    <p:extLst>
      <p:ext uri="{BB962C8B-B14F-4D97-AF65-F5344CB8AC3E}">
        <p14:creationId xmlns:p14="http://schemas.microsoft.com/office/powerpoint/2010/main" val="76778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Sozialpolitik in den Europäischen Verträgen</a:t>
            </a:r>
            <a:endParaRPr lang="de-DE" sz="3600" dirty="0"/>
          </a:p>
        </p:txBody>
      </p:sp>
      <p:sp>
        <p:nvSpPr>
          <p:cNvPr id="3" name="Inhaltsplatzhalter 2"/>
          <p:cNvSpPr>
            <a:spLocks noGrp="1"/>
          </p:cNvSpPr>
          <p:nvPr>
            <p:ph idx="1"/>
          </p:nvPr>
        </p:nvSpPr>
        <p:spPr>
          <a:xfrm>
            <a:off x="838200" y="1825624"/>
            <a:ext cx="10515600" cy="4895851"/>
          </a:xfrm>
        </p:spPr>
        <p:txBody>
          <a:bodyPr>
            <a:noAutofit/>
          </a:bodyPr>
          <a:lstStyle/>
          <a:p>
            <a:r>
              <a:rPr lang="de-DE" sz="2000" dirty="0" smtClean="0">
                <a:latin typeface="+mj-lt"/>
              </a:rPr>
              <a:t>Die Gründung der Europäischen Gemeinschaften war von Anfang an ein ökonomisches Projekt zur  Förderung der Wirtschaft der Mitgliedsstaaten durch Schaffung eines gemeinsamen Wirtschaftsraums.</a:t>
            </a:r>
          </a:p>
          <a:p>
            <a:pPr>
              <a:buSzPts val="2000"/>
              <a:buFont typeface="Arial" charset="0"/>
              <a:buChar char="•"/>
            </a:pPr>
            <a:r>
              <a:rPr lang="de-DE" sz="2000" dirty="0" smtClean="0">
                <a:solidFill>
                  <a:srgbClr val="000000"/>
                </a:solidFill>
                <a:latin typeface="+mj-lt"/>
              </a:rPr>
              <a:t>Dabei waren wie </a:t>
            </a:r>
            <a:r>
              <a:rPr lang="de-DE" sz="2000" dirty="0">
                <a:solidFill>
                  <a:srgbClr val="000000"/>
                </a:solidFill>
                <a:latin typeface="+mj-lt"/>
              </a:rPr>
              <a:t>Mitgliedstaaten </a:t>
            </a:r>
            <a:r>
              <a:rPr lang="de-DE" sz="2000" dirty="0" smtClean="0">
                <a:solidFill>
                  <a:srgbClr val="000000"/>
                </a:solidFill>
                <a:latin typeface="+mj-lt"/>
              </a:rPr>
              <a:t>mehrheitlich der </a:t>
            </a:r>
            <a:r>
              <a:rPr lang="de-DE" sz="2000" dirty="0">
                <a:solidFill>
                  <a:srgbClr val="000000"/>
                </a:solidFill>
                <a:latin typeface="+mj-lt"/>
              </a:rPr>
              <a:t>Auffassung, dass sich die prinzipiell von ihnen angestrebte Verbesserung und Angleichung der Lebens- und Arbeitsbedingungen </a:t>
            </a:r>
            <a:r>
              <a:rPr lang="de-DE" sz="2000" dirty="0" smtClean="0">
                <a:solidFill>
                  <a:srgbClr val="000000"/>
                </a:solidFill>
                <a:latin typeface="+mj-lt"/>
              </a:rPr>
              <a:t>durch </a:t>
            </a:r>
            <a:r>
              <a:rPr lang="de-DE" sz="2000" dirty="0">
                <a:solidFill>
                  <a:srgbClr val="000000"/>
                </a:solidFill>
                <a:latin typeface="+mj-lt"/>
              </a:rPr>
              <a:t>das Wirken des Gemeinsamen Marktes ergeben werde. </a:t>
            </a:r>
            <a:endParaRPr lang="de-DE" sz="2000" dirty="0" smtClean="0">
              <a:solidFill>
                <a:srgbClr val="000000"/>
              </a:solidFill>
              <a:latin typeface="+mj-lt"/>
            </a:endParaRPr>
          </a:p>
          <a:p>
            <a:pPr>
              <a:buSzPts val="2000"/>
              <a:buFont typeface="Arial" charset="0"/>
              <a:buChar char="•"/>
            </a:pPr>
            <a:r>
              <a:rPr lang="de-DE" sz="2000" dirty="0" smtClean="0">
                <a:latin typeface="+mj-lt"/>
              </a:rPr>
              <a:t>Die Europäische Sozialpolitik war eng auf den Faktor Arbeit bezogen: Im Mittelpunkt stand das sog. Freizügigkeitsrecht, das - in Ergänzung zum freien grenzüberschreitenden Waren- und Kapitalverkehr - den freien Verkehr von Arbeitskräften sichern soll. Allerdings ist dieser Bereich stärker vom EUGH als von den politischen Gremien der EU vorangetrieben worden.</a:t>
            </a:r>
            <a:endParaRPr lang="de-DE" sz="2000" dirty="0" smtClean="0">
              <a:effectLst/>
              <a:latin typeface="+mj-lt"/>
            </a:endParaRPr>
          </a:p>
          <a:p>
            <a:r>
              <a:rPr lang="de-DE" sz="2000" dirty="0" smtClean="0">
                <a:latin typeface="+mj-lt"/>
              </a:rPr>
              <a:t>Generell war und ist die Sozialpolitik in der EU bestimmt durch das Primat der nationalen Zuständigkeit der Mitgliedsstaaten. </a:t>
            </a:r>
            <a:r>
              <a:rPr lang="de-DE" sz="2000" dirty="0" smtClean="0">
                <a:solidFill>
                  <a:srgbClr val="000000"/>
                </a:solidFill>
                <a:latin typeface="+mj-lt"/>
              </a:rPr>
              <a:t>Erst seit </a:t>
            </a:r>
            <a:r>
              <a:rPr lang="de-DE" sz="2000" dirty="0">
                <a:solidFill>
                  <a:srgbClr val="000000"/>
                </a:solidFill>
                <a:latin typeface="+mj-lt"/>
              </a:rPr>
              <a:t>den 1990er Jahren </a:t>
            </a:r>
            <a:r>
              <a:rPr lang="de-DE" sz="2000" dirty="0" smtClean="0">
                <a:solidFill>
                  <a:srgbClr val="000000"/>
                </a:solidFill>
                <a:latin typeface="+mj-lt"/>
              </a:rPr>
              <a:t>ist im Zuge der EU-Gründung die </a:t>
            </a:r>
            <a:r>
              <a:rPr lang="de-DE" sz="2000" dirty="0">
                <a:solidFill>
                  <a:srgbClr val="000000"/>
                </a:solidFill>
                <a:latin typeface="+mj-lt"/>
              </a:rPr>
              <a:t>vertragliche Basis </a:t>
            </a:r>
            <a:r>
              <a:rPr lang="de-DE" sz="2000" dirty="0" smtClean="0">
                <a:solidFill>
                  <a:srgbClr val="000000"/>
                </a:solidFill>
                <a:latin typeface="+mj-lt"/>
              </a:rPr>
              <a:t>der Europäischen Sozialpolitik verändert und ihr Kompetenzbereich schrittweise erweitert worden </a:t>
            </a:r>
          </a:p>
          <a:p>
            <a:pPr lvl="1">
              <a:buSzPts val="2000"/>
            </a:pPr>
            <a:r>
              <a:rPr lang="de-DE" sz="1800" dirty="0" smtClean="0">
                <a:solidFill>
                  <a:srgbClr val="000000"/>
                </a:solidFill>
                <a:latin typeface="+mj-lt"/>
              </a:rPr>
              <a:t>(Maastrichter </a:t>
            </a:r>
            <a:r>
              <a:rPr lang="de-DE" sz="1800" dirty="0">
                <a:solidFill>
                  <a:srgbClr val="000000"/>
                </a:solidFill>
                <a:latin typeface="+mj-lt"/>
              </a:rPr>
              <a:t>Vertrag von 1992</a:t>
            </a:r>
            <a:r>
              <a:rPr lang="de-DE" sz="1800" dirty="0" smtClean="0">
                <a:solidFill>
                  <a:srgbClr val="000000"/>
                </a:solidFill>
                <a:latin typeface="+mj-lt"/>
              </a:rPr>
              <a:t>, </a:t>
            </a:r>
            <a:r>
              <a:rPr lang="de-DE" sz="1800" dirty="0">
                <a:solidFill>
                  <a:srgbClr val="000000"/>
                </a:solidFill>
                <a:latin typeface="+mj-lt"/>
              </a:rPr>
              <a:t>Amsterdamer Vertrag von 1997, </a:t>
            </a:r>
            <a:r>
              <a:rPr lang="de-DE" sz="1800" dirty="0" smtClean="0">
                <a:solidFill>
                  <a:srgbClr val="000000"/>
                </a:solidFill>
                <a:latin typeface="+mj-lt"/>
              </a:rPr>
              <a:t>Vertrag </a:t>
            </a:r>
            <a:r>
              <a:rPr lang="de-DE" sz="1800" dirty="0">
                <a:solidFill>
                  <a:srgbClr val="000000"/>
                </a:solidFill>
                <a:latin typeface="+mj-lt"/>
              </a:rPr>
              <a:t>von Nizza </a:t>
            </a:r>
            <a:r>
              <a:rPr lang="de-DE" sz="1800" dirty="0" smtClean="0">
                <a:solidFill>
                  <a:srgbClr val="000000"/>
                </a:solidFill>
                <a:latin typeface="+mj-lt"/>
              </a:rPr>
              <a:t>2001 und Lissabon 2007).</a:t>
            </a:r>
          </a:p>
          <a:p>
            <a:endParaRPr lang="de-DE" sz="2000" dirty="0" smtClean="0">
              <a:latin typeface="+mj-lt"/>
            </a:endParaRPr>
          </a:p>
          <a:p>
            <a:endParaRPr lang="de-DE" sz="2000" dirty="0" smtClean="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3</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5820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a:t>Sozialpolitik in den Europäischen Verträgen</a:t>
            </a:r>
          </a:p>
        </p:txBody>
      </p:sp>
      <p:sp>
        <p:nvSpPr>
          <p:cNvPr id="3" name="Inhaltsplatzhalter 2"/>
          <p:cNvSpPr>
            <a:spLocks noGrp="1"/>
          </p:cNvSpPr>
          <p:nvPr>
            <p:ph idx="1"/>
          </p:nvPr>
        </p:nvSpPr>
        <p:spPr>
          <a:xfrm>
            <a:off x="838200" y="1825625"/>
            <a:ext cx="10515600" cy="4895850"/>
          </a:xfrm>
        </p:spPr>
        <p:txBody>
          <a:bodyPr>
            <a:normAutofit/>
          </a:bodyPr>
          <a:lstStyle/>
          <a:p>
            <a:r>
              <a:rPr lang="de-DE" sz="2000" dirty="0" smtClean="0">
                <a:latin typeface="+mj-lt"/>
              </a:rPr>
              <a:t>Gemäß dem derzeit geltenden Vertrag über die Arbeitsweise der EU verfolgen die EU und die Mitgliedsstaaten eine Reihe von gemeinsamen sozialpolitischen Zielen (§151 AEVG):</a:t>
            </a:r>
          </a:p>
          <a:p>
            <a:pPr marL="800100" lvl="1" indent="-342900">
              <a:buFont typeface="+mj-lt"/>
              <a:buAutoNum type="alphaLcParenR"/>
            </a:pPr>
            <a:r>
              <a:rPr lang="de-DE" sz="1800" dirty="0" smtClean="0">
                <a:latin typeface="+mj-lt"/>
              </a:rPr>
              <a:t> die Förderung der Beschäftigung, </a:t>
            </a:r>
          </a:p>
          <a:p>
            <a:pPr marL="800100" lvl="1" indent="-342900">
              <a:buFont typeface="+mj-lt"/>
              <a:buAutoNum type="alphaLcParenR"/>
            </a:pPr>
            <a:r>
              <a:rPr lang="de-DE" sz="1800" dirty="0" smtClean="0">
                <a:latin typeface="+mj-lt"/>
              </a:rPr>
              <a:t>die Verbesserung der Lebens- und Arbeitsbedingungen, um dadurch auf dem Wege des Fortschritts ihre Angleichung zu ermöglichen, </a:t>
            </a:r>
          </a:p>
          <a:p>
            <a:pPr marL="800100" lvl="1" indent="-342900">
              <a:buFont typeface="+mj-lt"/>
              <a:buAutoNum type="alphaLcParenR"/>
            </a:pPr>
            <a:r>
              <a:rPr lang="de-DE" sz="1800" dirty="0" smtClean="0">
                <a:latin typeface="+mj-lt"/>
              </a:rPr>
              <a:t>einen angemessenen sozialen Schutz, </a:t>
            </a:r>
          </a:p>
          <a:p>
            <a:pPr marL="800100" lvl="1" indent="-342900">
              <a:buFont typeface="+mj-lt"/>
              <a:buAutoNum type="alphaLcParenR"/>
            </a:pPr>
            <a:r>
              <a:rPr lang="de-DE" sz="1800" dirty="0" smtClean="0">
                <a:latin typeface="+mj-lt"/>
              </a:rPr>
              <a:t>den sozialen Dialog, </a:t>
            </a:r>
          </a:p>
          <a:p>
            <a:pPr marL="800100" lvl="1" indent="-342900">
              <a:buFont typeface="+mj-lt"/>
              <a:buAutoNum type="alphaLcParenR"/>
            </a:pPr>
            <a:r>
              <a:rPr lang="de-DE" sz="1800" dirty="0" smtClean="0">
                <a:latin typeface="+mj-lt"/>
              </a:rPr>
              <a:t>die Entwicklung des Arbeitskräftepotenzials im Hinblick auf ein dauerhaft hohes Beschäftigungsniveau und </a:t>
            </a:r>
          </a:p>
          <a:p>
            <a:pPr marL="800100" lvl="1" indent="-342900">
              <a:buFont typeface="+mj-lt"/>
              <a:buAutoNum type="alphaLcParenR"/>
            </a:pPr>
            <a:r>
              <a:rPr lang="de-DE" sz="1800" dirty="0" smtClean="0">
                <a:latin typeface="+mj-lt"/>
              </a:rPr>
              <a:t>die Bekämpfung von Ausgrenzungen.</a:t>
            </a:r>
          </a:p>
          <a:p>
            <a:r>
              <a:rPr lang="de-DE" sz="2000" dirty="0" smtClean="0">
                <a:latin typeface="+mj-lt"/>
              </a:rPr>
              <a:t>Zur Verwirklichung dieser Ziele unterstützt und ergänzt die Union die Tätigkeit der Mitgliedstaaten - </a:t>
            </a:r>
            <a:r>
              <a:rPr lang="de-DE" sz="2000" dirty="0" smtClean="0">
                <a:solidFill>
                  <a:srgbClr val="222222"/>
                </a:solidFill>
                <a:latin typeface="+mj-lt"/>
              </a:rPr>
              <a:t>unter Berücksichtigung </a:t>
            </a:r>
          </a:p>
          <a:p>
            <a:pPr lvl="1"/>
            <a:r>
              <a:rPr lang="de-DE" sz="1800" dirty="0" smtClean="0">
                <a:solidFill>
                  <a:srgbClr val="222222"/>
                </a:solidFill>
                <a:latin typeface="+mj-lt"/>
              </a:rPr>
              <a:t>der Vielfalt der einzelstaatlichen Gepflogenheiten,</a:t>
            </a:r>
          </a:p>
          <a:p>
            <a:pPr lvl="1"/>
            <a:r>
              <a:rPr lang="de-DE" sz="1800" dirty="0" smtClean="0">
                <a:solidFill>
                  <a:srgbClr val="222222"/>
                </a:solidFill>
                <a:latin typeface="+mj-lt"/>
              </a:rPr>
              <a:t>sowie der Notwendigkeit, die Wettbewerbsfähigkeit der Wirtschaft der Union zu erhalten.</a:t>
            </a:r>
          </a:p>
        </p:txBody>
      </p:sp>
      <p:sp>
        <p:nvSpPr>
          <p:cNvPr id="5" name="Foliennummernplatzhalter 4"/>
          <p:cNvSpPr>
            <a:spLocks noGrp="1"/>
          </p:cNvSpPr>
          <p:nvPr>
            <p:ph type="sldNum" sz="quarter" idx="12"/>
          </p:nvPr>
        </p:nvSpPr>
        <p:spPr/>
        <p:txBody>
          <a:bodyPr/>
          <a:lstStyle/>
          <a:p>
            <a:fld id="{44919ADD-2AFB-C24E-9F8D-2A8AD8BE99DD}" type="slidenum">
              <a:rPr lang="de-DE" smtClean="0"/>
              <a:t>4</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183098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Sozialpolitik in den Europäischen Verträgen</a:t>
            </a:r>
            <a:endParaRPr lang="de-DE" sz="3600" dirty="0"/>
          </a:p>
        </p:txBody>
      </p:sp>
      <p:sp>
        <p:nvSpPr>
          <p:cNvPr id="3" name="Inhaltsplatzhalter 2"/>
          <p:cNvSpPr>
            <a:spLocks noGrp="1"/>
          </p:cNvSpPr>
          <p:nvPr>
            <p:ph idx="1"/>
          </p:nvPr>
        </p:nvSpPr>
        <p:spPr>
          <a:xfrm>
            <a:off x="838200" y="1825624"/>
            <a:ext cx="10515600" cy="5032375"/>
          </a:xfrm>
        </p:spPr>
        <p:txBody>
          <a:bodyPr>
            <a:normAutofit fontScale="92500" lnSpcReduction="20000"/>
          </a:bodyPr>
          <a:lstStyle/>
          <a:p>
            <a:r>
              <a:rPr lang="de-DE" sz="2000" dirty="0">
                <a:latin typeface="+mj-lt"/>
              </a:rPr>
              <a:t>Zur Verwirklichung der genannten Ziele </a:t>
            </a:r>
            <a:r>
              <a:rPr lang="de-DE" sz="2000" dirty="0" smtClean="0">
                <a:latin typeface="+mj-lt"/>
              </a:rPr>
              <a:t>können in bestimmten </a:t>
            </a:r>
            <a:r>
              <a:rPr lang="de-DE" sz="2000" dirty="0">
                <a:latin typeface="+mj-lt"/>
              </a:rPr>
              <a:t>Bereichen </a:t>
            </a:r>
            <a:r>
              <a:rPr lang="de-DE" sz="2000" dirty="0" smtClean="0">
                <a:latin typeface="+mj-lt"/>
              </a:rPr>
              <a:t>heute bereits „schrittweise </a:t>
            </a:r>
            <a:r>
              <a:rPr lang="de-DE" sz="2000" dirty="0">
                <a:latin typeface="+mj-lt"/>
              </a:rPr>
              <a:t>anzuwendende </a:t>
            </a:r>
            <a:r>
              <a:rPr lang="de-DE" sz="2000" dirty="0" smtClean="0">
                <a:latin typeface="+mj-lt"/>
              </a:rPr>
              <a:t>Mindestvorschriften“ mit </a:t>
            </a:r>
            <a:r>
              <a:rPr lang="de-DE" sz="2000" u="sng" dirty="0">
                <a:latin typeface="+mj-lt"/>
              </a:rPr>
              <a:t>qualifizierter Mehrheit</a:t>
            </a:r>
            <a:r>
              <a:rPr lang="de-DE" sz="2000" dirty="0">
                <a:latin typeface="+mj-lt"/>
              </a:rPr>
              <a:t> </a:t>
            </a:r>
            <a:r>
              <a:rPr lang="de-DE" sz="2000" dirty="0" smtClean="0">
                <a:latin typeface="+mj-lt"/>
              </a:rPr>
              <a:t>beschlossen werden</a:t>
            </a:r>
            <a:r>
              <a:rPr lang="de-DE" sz="2000" dirty="0">
                <a:latin typeface="+mj-lt"/>
              </a:rPr>
              <a:t>:</a:t>
            </a:r>
            <a:endParaRPr lang="de-DE" sz="2000" dirty="0" smtClean="0">
              <a:latin typeface="+mj-lt"/>
            </a:endParaRPr>
          </a:p>
          <a:p>
            <a:pPr marL="800100" lvl="1" indent="-342900">
              <a:buFont typeface="+mj-lt"/>
              <a:buAutoNum type="alphaLcParenR"/>
            </a:pPr>
            <a:r>
              <a:rPr lang="de-DE" sz="1800" dirty="0" smtClean="0">
                <a:effectLst/>
                <a:latin typeface="+mj-lt"/>
              </a:rPr>
              <a:t>Die Verbesserung insbesondere der Arbeitsumwelt zum Schutz der Gesundheit und der Sicherheit der </a:t>
            </a:r>
            <a:r>
              <a:rPr lang="de-DE" sz="1800" dirty="0" err="1" smtClean="0">
                <a:effectLst/>
                <a:latin typeface="+mj-lt"/>
              </a:rPr>
              <a:t>ArbeitnehmerInnen</a:t>
            </a:r>
            <a:r>
              <a:rPr lang="de-DE" sz="1800" dirty="0" smtClean="0">
                <a:effectLst/>
                <a:latin typeface="+mj-lt"/>
              </a:rPr>
              <a:t>; </a:t>
            </a:r>
          </a:p>
          <a:p>
            <a:pPr marL="800100" lvl="1" indent="-342900">
              <a:buFont typeface="+mj-lt"/>
              <a:buAutoNum type="alphaLcParenR"/>
            </a:pPr>
            <a:r>
              <a:rPr lang="de-DE" sz="1800" dirty="0" smtClean="0">
                <a:effectLst/>
                <a:latin typeface="+mj-lt"/>
              </a:rPr>
              <a:t>Die Arbeitsbedingungen; </a:t>
            </a:r>
          </a:p>
          <a:p>
            <a:pPr marL="800100" lvl="1" indent="-342900">
              <a:buFont typeface="+mj-lt"/>
              <a:buAutoNum type="alphaLcParenR"/>
            </a:pPr>
            <a:r>
              <a:rPr lang="de-DE" sz="1800" dirty="0" smtClean="0">
                <a:effectLst/>
                <a:latin typeface="+mj-lt"/>
              </a:rPr>
              <a:t>Die Unterrichtung und Anhörung der </a:t>
            </a:r>
            <a:r>
              <a:rPr lang="de-DE" sz="1800" dirty="0" err="1" smtClean="0">
                <a:effectLst/>
                <a:latin typeface="+mj-lt"/>
              </a:rPr>
              <a:t>ArbeitnehmerInnen</a:t>
            </a:r>
            <a:r>
              <a:rPr lang="de-DE" sz="1800" dirty="0" smtClean="0">
                <a:effectLst/>
                <a:latin typeface="+mj-lt"/>
              </a:rPr>
              <a:t>; </a:t>
            </a:r>
          </a:p>
          <a:p>
            <a:pPr marL="800100" lvl="1" indent="-342900">
              <a:buFont typeface="+mj-lt"/>
              <a:buAutoNum type="alphaLcParenR"/>
            </a:pPr>
            <a:r>
              <a:rPr lang="de-DE" sz="1800" dirty="0" smtClean="0">
                <a:latin typeface="+mj-lt"/>
              </a:rPr>
              <a:t>Die </a:t>
            </a:r>
            <a:r>
              <a:rPr lang="de-DE" sz="1800" dirty="0" smtClean="0">
                <a:effectLst/>
                <a:latin typeface="+mj-lt"/>
              </a:rPr>
              <a:t>berufliche Eingliederung der aus dem Arbeitsmarkt ausgegrenzten Personen; </a:t>
            </a:r>
          </a:p>
          <a:p>
            <a:pPr marL="800100" lvl="1" indent="-342900">
              <a:buFont typeface="+mj-lt"/>
              <a:buAutoNum type="alphaLcParenR"/>
            </a:pPr>
            <a:r>
              <a:rPr lang="de-DE" sz="1800" dirty="0" smtClean="0">
                <a:effectLst/>
                <a:latin typeface="+mj-lt"/>
              </a:rPr>
              <a:t>Die Chancengleichheit von Männern und Frauen am Arbeitsmarkt und Gleichbehandlung am Arbeitsplatz.</a:t>
            </a:r>
          </a:p>
          <a:p>
            <a:r>
              <a:rPr lang="de-DE" sz="2000" dirty="0">
                <a:latin typeface="+mj-lt"/>
              </a:rPr>
              <a:t>In einigen anderen Bereichen </a:t>
            </a:r>
            <a:r>
              <a:rPr lang="de-DE" sz="2000" dirty="0" smtClean="0">
                <a:latin typeface="+mj-lt"/>
              </a:rPr>
              <a:t>ist nach wie vor die </a:t>
            </a:r>
            <a:r>
              <a:rPr lang="de-DE" sz="2000" u="sng" dirty="0" err="1" smtClean="0">
                <a:latin typeface="+mj-lt"/>
              </a:rPr>
              <a:t>Einstimmigkeiterforderlich</a:t>
            </a:r>
            <a:r>
              <a:rPr lang="de-DE" sz="2000" u="sng" dirty="0" smtClean="0">
                <a:latin typeface="+mj-lt"/>
              </a:rPr>
              <a:t>, was Entscheidungen erschwert</a:t>
            </a:r>
            <a:r>
              <a:rPr lang="de-DE" sz="2000" dirty="0">
                <a:latin typeface="+mj-lt"/>
              </a:rPr>
              <a:t>:</a:t>
            </a:r>
            <a:r>
              <a:rPr lang="de-DE" sz="2000" dirty="0" smtClean="0">
                <a:latin typeface="+mj-lt"/>
              </a:rPr>
              <a:t> </a:t>
            </a:r>
            <a:endParaRPr lang="de-DE" sz="2000" dirty="0" smtClean="0">
              <a:effectLst/>
              <a:latin typeface="+mj-lt"/>
            </a:endParaRPr>
          </a:p>
          <a:p>
            <a:pPr marL="800100" lvl="1" indent="-342900">
              <a:buFont typeface="+mj-lt"/>
              <a:buAutoNum type="alphaLcParenR"/>
            </a:pPr>
            <a:r>
              <a:rPr lang="de-DE" sz="1800" dirty="0" smtClean="0">
                <a:effectLst/>
                <a:latin typeface="+mj-lt"/>
              </a:rPr>
              <a:t>Die soziale Sicherheit und der soziale Schutz der </a:t>
            </a:r>
            <a:r>
              <a:rPr lang="de-DE" sz="1800" dirty="0" err="1" smtClean="0">
                <a:effectLst/>
                <a:latin typeface="+mj-lt"/>
              </a:rPr>
              <a:t>ArbeitnehmerInnen</a:t>
            </a:r>
            <a:r>
              <a:rPr lang="de-DE" sz="1800" dirty="0" smtClean="0">
                <a:effectLst/>
                <a:latin typeface="+mj-lt"/>
              </a:rPr>
              <a:t>, </a:t>
            </a:r>
          </a:p>
          <a:p>
            <a:pPr marL="800100" lvl="1" indent="-342900">
              <a:buFont typeface="+mj-lt"/>
              <a:buAutoNum type="alphaLcParenR"/>
            </a:pPr>
            <a:r>
              <a:rPr lang="de-DE" sz="1800" dirty="0">
                <a:latin typeface="+mj-lt"/>
              </a:rPr>
              <a:t>D</a:t>
            </a:r>
            <a:r>
              <a:rPr lang="de-DE" sz="1800" dirty="0" smtClean="0">
                <a:effectLst/>
                <a:latin typeface="+mj-lt"/>
              </a:rPr>
              <a:t>er Schutz von AN bei Beendigung des Arbeitsvertrages, </a:t>
            </a:r>
          </a:p>
          <a:p>
            <a:pPr marL="800100" lvl="1" indent="-342900">
              <a:buFont typeface="+mj-lt"/>
              <a:buAutoNum type="alphaLcParenR"/>
            </a:pPr>
            <a:r>
              <a:rPr lang="de-DE" sz="1800" dirty="0">
                <a:latin typeface="+mj-lt"/>
              </a:rPr>
              <a:t>D</a:t>
            </a:r>
            <a:r>
              <a:rPr lang="de-DE" sz="1800" dirty="0" smtClean="0">
                <a:effectLst/>
                <a:latin typeface="+mj-lt"/>
              </a:rPr>
              <a:t>ie Vertretung und kollektive Wahrnehmung der AN-Interessen (einschließlich der Mitbestimmung)</a:t>
            </a:r>
          </a:p>
          <a:p>
            <a:pPr marL="800100" lvl="1" indent="-342900">
              <a:buFont typeface="+mj-lt"/>
              <a:buAutoNum type="alphaLcParenR"/>
            </a:pPr>
            <a:r>
              <a:rPr lang="de-DE" sz="1800" dirty="0" smtClean="0">
                <a:effectLst/>
                <a:latin typeface="+mj-lt"/>
              </a:rPr>
              <a:t>Die Beschäftigungsbedingungen von Drittstaatsangehörigen. </a:t>
            </a:r>
            <a:endParaRPr lang="de-DE" sz="1800" dirty="0" smtClean="0">
              <a:latin typeface="+mj-lt"/>
            </a:endParaRPr>
          </a:p>
          <a:p>
            <a:r>
              <a:rPr lang="de-DE" sz="2000" u="sng" dirty="0">
                <a:latin typeface="+mj-lt"/>
              </a:rPr>
              <a:t>V</a:t>
            </a:r>
            <a:r>
              <a:rPr lang="de-DE" sz="2000" u="sng" dirty="0" smtClean="0">
                <a:effectLst/>
                <a:latin typeface="+mj-lt"/>
              </a:rPr>
              <a:t>on einer gemeinschaftlichen EU-Sozialregulierung ausgenommen</a:t>
            </a:r>
            <a:r>
              <a:rPr lang="de-DE" sz="2000" dirty="0" smtClean="0">
                <a:effectLst/>
                <a:latin typeface="+mj-lt"/>
              </a:rPr>
              <a:t> sind bis heute 4 Bereiche:</a:t>
            </a:r>
          </a:p>
          <a:p>
            <a:pPr lvl="1"/>
            <a:r>
              <a:rPr lang="de-DE" sz="1800" dirty="0">
                <a:latin typeface="+mj-lt"/>
              </a:rPr>
              <a:t>D</a:t>
            </a:r>
            <a:r>
              <a:rPr lang="de-DE" sz="1800" dirty="0" smtClean="0">
                <a:effectLst/>
                <a:latin typeface="+mj-lt"/>
              </a:rPr>
              <a:t>as Arbeitsentgelt, das Koalitionsrecht, das Streikrecht und das Aussperrungsrecht. </a:t>
            </a:r>
          </a:p>
          <a:p>
            <a:r>
              <a:rPr lang="de-DE" sz="2200" u="sng" dirty="0" smtClean="0">
                <a:latin typeface="+mj-lt"/>
              </a:rPr>
              <a:t>Auch zur </a:t>
            </a:r>
            <a:r>
              <a:rPr lang="de-DE" sz="2200" u="sng" dirty="0">
                <a:latin typeface="+mj-lt"/>
              </a:rPr>
              <a:t>Bekämpfung der sozialen Ausgrenzung </a:t>
            </a:r>
            <a:r>
              <a:rPr lang="de-DE" sz="2200" u="sng" dirty="0" smtClean="0">
                <a:latin typeface="+mj-lt"/>
              </a:rPr>
              <a:t>und zur </a:t>
            </a:r>
            <a:r>
              <a:rPr lang="de-DE" sz="2200" u="sng" dirty="0">
                <a:latin typeface="+mj-lt"/>
              </a:rPr>
              <a:t>Modernisierung der Systeme des sozialen </a:t>
            </a:r>
            <a:r>
              <a:rPr lang="de-DE" sz="2200" u="sng" dirty="0" smtClean="0">
                <a:latin typeface="+mj-lt"/>
              </a:rPr>
              <a:t>Schutzes darf die EU keine Rechtsvorschriften erlassen</a:t>
            </a:r>
            <a:r>
              <a:rPr lang="de-DE" sz="2200" dirty="0" smtClean="0">
                <a:latin typeface="+mj-lt"/>
              </a:rPr>
              <a:t>.</a:t>
            </a:r>
            <a:endParaRPr lang="de-DE" sz="2200" dirty="0" smtClean="0">
              <a:effectLst/>
              <a:latin typeface="+mj-lt"/>
            </a:endParaRPr>
          </a:p>
          <a:p>
            <a:endParaRPr lang="de-DE" sz="2000" dirty="0">
              <a:latin typeface="+mj-lt"/>
            </a:endParaRPr>
          </a:p>
        </p:txBody>
      </p:sp>
      <p:sp>
        <p:nvSpPr>
          <p:cNvPr id="5" name="Foliennummernplatzhalter 4"/>
          <p:cNvSpPr>
            <a:spLocks noGrp="1"/>
          </p:cNvSpPr>
          <p:nvPr>
            <p:ph type="sldNum" sz="quarter" idx="12"/>
          </p:nvPr>
        </p:nvSpPr>
        <p:spPr/>
        <p:txBody>
          <a:bodyPr/>
          <a:lstStyle/>
          <a:p>
            <a:fld id="{5E4B0180-42F6-F646-AE49-52E7AA3965D0}" type="slidenum">
              <a:rPr lang="de-DE" smtClean="0"/>
              <a:t>5</a:t>
            </a:fld>
            <a:endParaRPr lang="de-DE"/>
          </a:p>
        </p:txBody>
      </p:sp>
    </p:spTree>
    <p:extLst>
      <p:ext uri="{BB962C8B-B14F-4D97-AF65-F5344CB8AC3E}">
        <p14:creationId xmlns:p14="http://schemas.microsoft.com/office/powerpoint/2010/main" val="644622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Sozialpolitik in den Europäischen Verträgen</a:t>
            </a:r>
            <a:endParaRPr lang="de-DE" sz="3600" dirty="0"/>
          </a:p>
        </p:txBody>
      </p:sp>
      <p:sp>
        <p:nvSpPr>
          <p:cNvPr id="3" name="Inhaltsplatzhalter 2"/>
          <p:cNvSpPr>
            <a:spLocks noGrp="1"/>
          </p:cNvSpPr>
          <p:nvPr>
            <p:ph idx="1"/>
          </p:nvPr>
        </p:nvSpPr>
        <p:spPr/>
        <p:txBody>
          <a:bodyPr>
            <a:normAutofit/>
          </a:bodyPr>
          <a:lstStyle/>
          <a:p>
            <a:r>
              <a:rPr lang="de-DE" sz="2000" dirty="0" smtClean="0">
                <a:latin typeface="+mj-lt"/>
              </a:rPr>
              <a:t>Ergänzt werden diese Politikfelder durch die Europäischen Strukturfonds</a:t>
            </a:r>
          </a:p>
          <a:p>
            <a:pPr lvl="1"/>
            <a:r>
              <a:rPr lang="de-DE" sz="1800" dirty="0" smtClean="0">
                <a:latin typeface="+mj-lt"/>
              </a:rPr>
              <a:t>Diese bilden einen Mechanismus der Mittelumverteilung innerhalb der EU von begrenztem Umfang (gegenwärtig ein Drittel des EU-Etats). </a:t>
            </a:r>
          </a:p>
          <a:p>
            <a:pPr lvl="1"/>
            <a:r>
              <a:rPr lang="de-DE" sz="1800" dirty="0" smtClean="0">
                <a:latin typeface="+mj-lt"/>
              </a:rPr>
              <a:t>Sie stellen ein weiteres Instrumentarium dar, mit dem eine Angleichung der Lebensbedingungen innerhalb der EU gefördert werden soll. Dabei werden mit dem Europäischen Sozialfonds insbes. Maßnahmen zur Förderung des Humankapitals und zur sozialen Eingliederung gefördert. </a:t>
            </a:r>
          </a:p>
          <a:p>
            <a:r>
              <a:rPr lang="de-DE" sz="2200" dirty="0">
                <a:solidFill>
                  <a:srgbClr val="222222"/>
                </a:solidFill>
                <a:latin typeface="+mj-lt"/>
              </a:rPr>
              <a:t>Die wichtigste Grenze der EU-Sozialpolitik </a:t>
            </a:r>
          </a:p>
          <a:p>
            <a:pPr lvl="1"/>
            <a:r>
              <a:rPr lang="de-DE" sz="1900" dirty="0">
                <a:solidFill>
                  <a:srgbClr val="222222"/>
                </a:solidFill>
                <a:latin typeface="+mj-lt"/>
              </a:rPr>
              <a:t>bilden die unterschiedlichen nationalen Sicherungssysteme: </a:t>
            </a:r>
          </a:p>
          <a:p>
            <a:pPr lvl="1"/>
            <a:r>
              <a:rPr lang="de-DE" sz="1900" dirty="0">
                <a:solidFill>
                  <a:srgbClr val="222222"/>
                </a:solidFill>
                <a:latin typeface="+mj-lt"/>
              </a:rPr>
              <a:t>Mit der Verabschiedung von Mindeststandards kann lediglich eine gemeinsame Untergrenze eingezogen werden, um die Gefahr von Sozialdumping zu vermeiden.</a:t>
            </a:r>
          </a:p>
          <a:p>
            <a:pPr lvl="1"/>
            <a:r>
              <a:rPr lang="de-DE" sz="1900" dirty="0">
                <a:solidFill>
                  <a:srgbClr val="222222"/>
                </a:solidFill>
                <a:latin typeface="+mj-lt"/>
              </a:rPr>
              <a:t>Zudem darf die finanzielle Stabilität der Mitgliedsstaaten nicht gefährdet werden.</a:t>
            </a:r>
          </a:p>
          <a:p>
            <a:r>
              <a:rPr lang="de-DE" sz="2000" dirty="0">
                <a:latin typeface="+mj-lt"/>
              </a:rPr>
              <a:t>Schwerpunkt der </a:t>
            </a:r>
            <a:r>
              <a:rPr lang="de-DE" sz="2000" dirty="0" smtClean="0">
                <a:latin typeface="+mj-lt"/>
              </a:rPr>
              <a:t>Europäischen </a:t>
            </a:r>
            <a:r>
              <a:rPr lang="de-DE" sz="2000" dirty="0">
                <a:latin typeface="+mj-lt"/>
              </a:rPr>
              <a:t>Sozialpolitik bleibt die Förderung der Zusammenarbeit der Mitgliedsstaaten durch den Austausch von Informationen und Erfahrungen im Rahmen der Offenen Methode der Koordinierung (OMK).</a:t>
            </a:r>
          </a:p>
          <a:p>
            <a:endParaRPr lang="de-DE" sz="2000" dirty="0">
              <a:latin typeface="+mj-lt"/>
            </a:endParaRP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E4B0180-42F6-F646-AE49-52E7AA3965D0}" type="slidenum">
              <a:rPr lang="de-DE" smtClean="0"/>
              <a:t>6</a:t>
            </a:fld>
            <a:endParaRPr lang="de-DE"/>
          </a:p>
        </p:txBody>
      </p:sp>
    </p:spTree>
    <p:extLst>
      <p:ext uri="{BB962C8B-B14F-4D97-AF65-F5344CB8AC3E}">
        <p14:creationId xmlns:p14="http://schemas.microsoft.com/office/powerpoint/2010/main" val="59174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a:t>Sozialpolitik in den Europäischen </a:t>
            </a:r>
            <a:r>
              <a:rPr lang="de-DE" sz="3600" dirty="0" smtClean="0"/>
              <a:t>Verträgen</a:t>
            </a:r>
            <a:endParaRPr lang="de-DE" sz="3600" dirty="0"/>
          </a:p>
        </p:txBody>
      </p:sp>
      <p:sp>
        <p:nvSpPr>
          <p:cNvPr id="3" name="Inhaltsplatzhalter 2"/>
          <p:cNvSpPr>
            <a:spLocks noGrp="1"/>
          </p:cNvSpPr>
          <p:nvPr>
            <p:ph idx="1"/>
          </p:nvPr>
        </p:nvSpPr>
        <p:spPr>
          <a:xfrm>
            <a:off x="838200" y="1825624"/>
            <a:ext cx="10515600" cy="5032375"/>
          </a:xfrm>
        </p:spPr>
        <p:txBody>
          <a:bodyPr>
            <a:normAutofit/>
          </a:bodyPr>
          <a:lstStyle/>
          <a:p>
            <a:pPr>
              <a:buSzPts val="1900"/>
              <a:buFont typeface="Arial" charset="0"/>
              <a:buChar char="•"/>
            </a:pPr>
            <a:r>
              <a:rPr lang="de-DE" sz="2200" dirty="0" smtClean="0">
                <a:solidFill>
                  <a:srgbClr val="333333"/>
                </a:solidFill>
                <a:latin typeface="+mj-lt"/>
              </a:rPr>
              <a:t>Die</a:t>
            </a:r>
            <a:r>
              <a:rPr lang="de-DE" sz="2200" dirty="0">
                <a:solidFill>
                  <a:srgbClr val="333333"/>
                </a:solidFill>
                <a:latin typeface="+mj-lt"/>
              </a:rPr>
              <a:t> </a:t>
            </a:r>
            <a:r>
              <a:rPr lang="de-DE" sz="2200" dirty="0">
                <a:solidFill>
                  <a:srgbClr val="000000"/>
                </a:solidFill>
                <a:latin typeface="+mj-lt"/>
              </a:rPr>
              <a:t>OMK</a:t>
            </a:r>
            <a:r>
              <a:rPr lang="de-DE" sz="2200" dirty="0">
                <a:solidFill>
                  <a:srgbClr val="333333"/>
                </a:solidFill>
                <a:latin typeface="+mj-lt"/>
              </a:rPr>
              <a:t> Soziales </a:t>
            </a:r>
            <a:r>
              <a:rPr lang="de-DE" sz="2200" dirty="0" smtClean="0">
                <a:solidFill>
                  <a:srgbClr val="333333"/>
                </a:solidFill>
                <a:latin typeface="+mj-lt"/>
              </a:rPr>
              <a:t>beinhaltet ein </a:t>
            </a:r>
            <a:r>
              <a:rPr lang="de-DE" sz="2200" dirty="0">
                <a:solidFill>
                  <a:srgbClr val="333333"/>
                </a:solidFill>
                <a:latin typeface="+mj-lt"/>
              </a:rPr>
              <a:t>freiwilliges Verfahren der politischen Abstimmung und </a:t>
            </a:r>
            <a:r>
              <a:rPr lang="de-DE" sz="2200" dirty="0" smtClean="0">
                <a:solidFill>
                  <a:srgbClr val="333333"/>
                </a:solidFill>
                <a:latin typeface="+mj-lt"/>
              </a:rPr>
              <a:t>der verstärkten  </a:t>
            </a:r>
            <a:r>
              <a:rPr lang="de-DE" sz="2200" dirty="0">
                <a:solidFill>
                  <a:srgbClr val="333333"/>
                </a:solidFill>
                <a:latin typeface="+mj-lt"/>
              </a:rPr>
              <a:t>Kooperation der Mitgliedstaaten </a:t>
            </a:r>
          </a:p>
          <a:p>
            <a:pPr marL="357188" indent="-342900"/>
            <a:r>
              <a:rPr lang="de-DE" sz="2200" dirty="0" smtClean="0">
                <a:solidFill>
                  <a:srgbClr val="000000"/>
                </a:solidFill>
                <a:latin typeface="+mj-lt"/>
              </a:rPr>
              <a:t>Im </a:t>
            </a:r>
            <a:r>
              <a:rPr lang="de-DE" sz="2200" dirty="0">
                <a:solidFill>
                  <a:srgbClr val="000000"/>
                </a:solidFill>
                <a:latin typeface="+mj-lt"/>
              </a:rPr>
              <a:t>Rahmen der OMK einigen sich die Mitgliedstaaten freiwillig auf </a:t>
            </a:r>
            <a:endParaRPr lang="de-DE" sz="2200" dirty="0" smtClean="0">
              <a:effectLst/>
              <a:latin typeface="+mj-lt"/>
            </a:endParaRPr>
          </a:p>
          <a:p>
            <a:pPr marL="685800">
              <a:spcBef>
                <a:spcPts val="500"/>
              </a:spcBef>
            </a:pPr>
            <a:r>
              <a:rPr lang="de-DE" sz="1900" dirty="0">
                <a:solidFill>
                  <a:srgbClr val="000000"/>
                </a:solidFill>
                <a:latin typeface="+mj-lt"/>
              </a:rPr>
              <a:t>gemeinsame soziale Ziele in den genannten Bereichen, </a:t>
            </a:r>
            <a:endParaRPr lang="de-DE" sz="1900" dirty="0" smtClean="0">
              <a:effectLst/>
              <a:latin typeface="+mj-lt"/>
            </a:endParaRPr>
          </a:p>
          <a:p>
            <a:pPr marL="685800">
              <a:spcBef>
                <a:spcPts val="500"/>
              </a:spcBef>
            </a:pPr>
            <a:r>
              <a:rPr lang="de-DE" sz="1900" dirty="0">
                <a:solidFill>
                  <a:srgbClr val="000000"/>
                </a:solidFill>
                <a:latin typeface="+mj-lt"/>
              </a:rPr>
              <a:t>messen anhand von Indikatoren, ob und wie die Ziele erreicht wurden und </a:t>
            </a:r>
            <a:endParaRPr lang="de-DE" sz="1900" dirty="0" smtClean="0">
              <a:effectLst/>
              <a:latin typeface="+mj-lt"/>
            </a:endParaRPr>
          </a:p>
          <a:p>
            <a:pPr marL="685800">
              <a:spcBef>
                <a:spcPts val="500"/>
              </a:spcBef>
            </a:pPr>
            <a:r>
              <a:rPr lang="de-DE" sz="1900" dirty="0">
                <a:solidFill>
                  <a:srgbClr val="000000"/>
                </a:solidFill>
                <a:latin typeface="+mj-lt"/>
              </a:rPr>
              <a:t>gehen entsprechende Berichtspflichten ein</a:t>
            </a:r>
            <a:r>
              <a:rPr lang="de-DE" sz="1900" dirty="0" smtClean="0">
                <a:solidFill>
                  <a:srgbClr val="000000"/>
                </a:solidFill>
                <a:latin typeface="+mj-lt"/>
              </a:rPr>
              <a:t>.</a:t>
            </a:r>
          </a:p>
          <a:p>
            <a:pPr>
              <a:buSzPts val="1900"/>
              <a:buFont typeface="Arial" charset="0"/>
              <a:buChar char="•"/>
            </a:pPr>
            <a:r>
              <a:rPr lang="de-DE" sz="2200" dirty="0" smtClean="0">
                <a:solidFill>
                  <a:srgbClr val="333333"/>
                </a:solidFill>
                <a:latin typeface="+mj-lt"/>
              </a:rPr>
              <a:t>Ergänzend zur Wirtschafts- und </a:t>
            </a:r>
            <a:r>
              <a:rPr lang="de-DE" sz="2200" dirty="0">
                <a:solidFill>
                  <a:srgbClr val="333333"/>
                </a:solidFill>
                <a:latin typeface="+mj-lt"/>
              </a:rPr>
              <a:t>B</a:t>
            </a:r>
            <a:r>
              <a:rPr lang="de-DE" sz="2200" dirty="0" smtClean="0">
                <a:solidFill>
                  <a:srgbClr val="333333"/>
                </a:solidFill>
                <a:latin typeface="+mj-lt"/>
              </a:rPr>
              <a:t>eschäftigungspolitik wird sie angewandt in den drei Bereichen: </a:t>
            </a:r>
            <a:endParaRPr lang="de-DE" sz="2200" dirty="0">
              <a:latin typeface="+mj-lt"/>
            </a:endParaRPr>
          </a:p>
          <a:p>
            <a:pPr marL="685800">
              <a:spcBef>
                <a:spcPts val="500"/>
              </a:spcBef>
            </a:pPr>
            <a:r>
              <a:rPr lang="de-DE" sz="1900" dirty="0" smtClean="0">
                <a:solidFill>
                  <a:srgbClr val="333333"/>
                </a:solidFill>
                <a:latin typeface="+mj-lt"/>
              </a:rPr>
              <a:t>Sozialschutz </a:t>
            </a:r>
            <a:r>
              <a:rPr lang="de-DE" sz="1900" dirty="0">
                <a:solidFill>
                  <a:srgbClr val="333333"/>
                </a:solidFill>
                <a:latin typeface="+mj-lt"/>
              </a:rPr>
              <a:t>und soziale </a:t>
            </a:r>
            <a:r>
              <a:rPr lang="de-DE" sz="1900" dirty="0" smtClean="0">
                <a:solidFill>
                  <a:srgbClr val="333333"/>
                </a:solidFill>
                <a:latin typeface="+mj-lt"/>
              </a:rPr>
              <a:t>Eingliederung, </a:t>
            </a:r>
            <a:endParaRPr lang="de-DE" sz="1900" dirty="0">
              <a:latin typeface="+mj-lt"/>
            </a:endParaRPr>
          </a:p>
          <a:p>
            <a:pPr marL="685800">
              <a:spcBef>
                <a:spcPts val="500"/>
              </a:spcBef>
            </a:pPr>
            <a:r>
              <a:rPr lang="de-DE" sz="1900" dirty="0" smtClean="0">
                <a:solidFill>
                  <a:srgbClr val="333333"/>
                </a:solidFill>
                <a:latin typeface="+mj-lt"/>
              </a:rPr>
              <a:t>Alterssicherung </a:t>
            </a:r>
            <a:r>
              <a:rPr lang="de-DE" sz="1900" dirty="0">
                <a:solidFill>
                  <a:srgbClr val="333333"/>
                </a:solidFill>
                <a:latin typeface="+mj-lt"/>
              </a:rPr>
              <a:t>sowie </a:t>
            </a:r>
            <a:endParaRPr lang="de-DE" sz="1900" dirty="0">
              <a:latin typeface="+mj-lt"/>
            </a:endParaRPr>
          </a:p>
          <a:p>
            <a:pPr marL="685800">
              <a:spcBef>
                <a:spcPts val="500"/>
              </a:spcBef>
            </a:pPr>
            <a:r>
              <a:rPr lang="de-DE" sz="1900" dirty="0" smtClean="0">
                <a:solidFill>
                  <a:srgbClr val="333333"/>
                </a:solidFill>
                <a:latin typeface="+mj-lt"/>
              </a:rPr>
              <a:t>Gesundheit </a:t>
            </a:r>
            <a:r>
              <a:rPr lang="de-DE" sz="1900" dirty="0">
                <a:solidFill>
                  <a:srgbClr val="333333"/>
                </a:solidFill>
                <a:latin typeface="+mj-lt"/>
              </a:rPr>
              <a:t>und </a:t>
            </a:r>
            <a:r>
              <a:rPr lang="de-DE" sz="1900" dirty="0" smtClean="0">
                <a:solidFill>
                  <a:srgbClr val="333333"/>
                </a:solidFill>
                <a:latin typeface="+mj-lt"/>
              </a:rPr>
              <a:t>Langzeitpflege. </a:t>
            </a:r>
            <a:endParaRPr lang="de-DE" sz="1900" dirty="0">
              <a:solidFill>
                <a:srgbClr val="333333"/>
              </a:solidFill>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7</a:t>
            </a:fld>
            <a:endParaRPr lang="de-DE"/>
          </a:p>
        </p:txBody>
      </p:sp>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1128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3600" dirty="0" smtClean="0"/>
              <a:t>Von der Lissabon Strategie zur </a:t>
            </a:r>
            <a:br>
              <a:rPr lang="de-DE" sz="3600" dirty="0" smtClean="0"/>
            </a:br>
            <a:r>
              <a:rPr lang="de-DE" sz="3600" dirty="0" smtClean="0"/>
              <a:t>Europa 2020 Strategie</a:t>
            </a:r>
            <a:endParaRPr lang="de-DE" sz="3600" dirty="0"/>
          </a:p>
        </p:txBody>
      </p:sp>
      <p:sp>
        <p:nvSpPr>
          <p:cNvPr id="3" name="Inhaltsplatzhalter 2"/>
          <p:cNvSpPr>
            <a:spLocks noGrp="1"/>
          </p:cNvSpPr>
          <p:nvPr>
            <p:ph idx="1"/>
          </p:nvPr>
        </p:nvSpPr>
        <p:spPr>
          <a:xfrm>
            <a:off x="838200" y="1825624"/>
            <a:ext cx="10515600" cy="4895851"/>
          </a:xfrm>
        </p:spPr>
        <p:txBody>
          <a:bodyPr>
            <a:normAutofit fontScale="92500"/>
          </a:bodyPr>
          <a:lstStyle/>
          <a:p>
            <a:r>
              <a:rPr lang="de-DE" sz="2100" dirty="0" smtClean="0">
                <a:latin typeface="+mj-lt"/>
              </a:rPr>
              <a:t>Mit der Proklamation der Lissabon-Strategie im Jahr 2000 wurde die </a:t>
            </a:r>
            <a:r>
              <a:rPr lang="de-DE" sz="2100" u="sng" dirty="0" smtClean="0">
                <a:latin typeface="+mj-lt"/>
              </a:rPr>
              <a:t>Sozialpolitik als gleichberechtigter Zielbereich</a:t>
            </a:r>
            <a:r>
              <a:rPr lang="de-DE" sz="2100" dirty="0" smtClean="0">
                <a:latin typeface="+mj-lt"/>
              </a:rPr>
              <a:t> dieser Strategie definiert </a:t>
            </a:r>
            <a:r>
              <a:rPr lang="de-DE" sz="2100" dirty="0">
                <a:latin typeface="+mj-lt"/>
              </a:rPr>
              <a:t>u</a:t>
            </a:r>
            <a:r>
              <a:rPr lang="de-DE" sz="2100" dirty="0" smtClean="0">
                <a:latin typeface="+mj-lt"/>
              </a:rPr>
              <a:t>nd erstmals eine </a:t>
            </a:r>
            <a:r>
              <a:rPr lang="de-DE" sz="2100" u="sng" dirty="0" smtClean="0">
                <a:latin typeface="+mj-lt"/>
              </a:rPr>
              <a:t>sozialpolitische Agenda </a:t>
            </a:r>
            <a:r>
              <a:rPr lang="de-DE" sz="2100" dirty="0" smtClean="0">
                <a:latin typeface="+mj-lt"/>
              </a:rPr>
              <a:t>formuliert. </a:t>
            </a:r>
          </a:p>
          <a:p>
            <a:r>
              <a:rPr lang="de-DE" sz="2100" dirty="0" smtClean="0">
                <a:latin typeface="+mj-lt"/>
              </a:rPr>
              <a:t>Diese Agenda umfasste als Ziele</a:t>
            </a:r>
          </a:p>
          <a:p>
            <a:pPr marL="914400" lvl="1" indent="-457200">
              <a:buFont typeface="+mj-lt"/>
              <a:buAutoNum type="alphaLcParenR"/>
            </a:pPr>
            <a:r>
              <a:rPr lang="de-DE" sz="1900" dirty="0">
                <a:latin typeface="+mj-lt"/>
              </a:rPr>
              <a:t>die Schaffung von mehr und besseren </a:t>
            </a:r>
            <a:r>
              <a:rPr lang="de-DE" sz="1900" dirty="0" smtClean="0">
                <a:latin typeface="+mj-lt"/>
              </a:rPr>
              <a:t>Arbeitsplätzen</a:t>
            </a:r>
            <a:r>
              <a:rPr lang="de-DE" sz="1900" dirty="0">
                <a:latin typeface="+mj-lt"/>
              </a:rPr>
              <a:t> </a:t>
            </a:r>
            <a:r>
              <a:rPr lang="de-DE" sz="1900" dirty="0" smtClean="0">
                <a:latin typeface="+mj-lt"/>
              </a:rPr>
              <a:t>(europäische Beschäftigungspolitik),</a:t>
            </a:r>
            <a:endParaRPr lang="de-DE" sz="1900" dirty="0">
              <a:latin typeface="+mj-lt"/>
            </a:endParaRPr>
          </a:p>
          <a:p>
            <a:pPr marL="914400" lvl="1" indent="-457200">
              <a:buFont typeface="+mj-lt"/>
              <a:buAutoNum type="alphaLcParenR"/>
            </a:pPr>
            <a:r>
              <a:rPr lang="de-DE" sz="1900" dirty="0">
                <a:latin typeface="+mj-lt"/>
              </a:rPr>
              <a:t>e</a:t>
            </a:r>
            <a:r>
              <a:rPr lang="de-DE" sz="1900" dirty="0" smtClean="0">
                <a:latin typeface="+mj-lt"/>
              </a:rPr>
              <a:t>in neues </a:t>
            </a:r>
            <a:r>
              <a:rPr lang="de-DE" sz="1900" dirty="0">
                <a:latin typeface="+mj-lt"/>
              </a:rPr>
              <a:t>Gleichgewichts zwischen Flexibilität und Sicherheit in den Arbeitsbeziehungen </a:t>
            </a:r>
            <a:r>
              <a:rPr lang="de-DE" sz="1900" dirty="0" smtClean="0">
                <a:latin typeface="+mj-lt"/>
              </a:rPr>
              <a:t>(</a:t>
            </a:r>
            <a:r>
              <a:rPr lang="de-DE" sz="1900" dirty="0" err="1" smtClean="0">
                <a:latin typeface="+mj-lt"/>
              </a:rPr>
              <a:t>Flexicurity</a:t>
            </a:r>
            <a:r>
              <a:rPr lang="de-DE" sz="1900" dirty="0" smtClean="0">
                <a:latin typeface="+mj-lt"/>
              </a:rPr>
              <a:t>),</a:t>
            </a:r>
            <a:endParaRPr lang="de-DE" sz="1900" dirty="0">
              <a:latin typeface="+mj-lt"/>
            </a:endParaRPr>
          </a:p>
          <a:p>
            <a:pPr marL="914400" lvl="1" indent="-457200">
              <a:buFont typeface="+mj-lt"/>
              <a:buAutoNum type="alphaLcParenR"/>
            </a:pPr>
            <a:r>
              <a:rPr lang="de-DE" sz="1900" dirty="0">
                <a:latin typeface="+mj-lt"/>
              </a:rPr>
              <a:t>die Bekämpfung von Ausgrenzung und Diskriminierung,</a:t>
            </a:r>
          </a:p>
          <a:p>
            <a:pPr marL="914400" lvl="1" indent="-457200">
              <a:buFont typeface="+mj-lt"/>
              <a:buAutoNum type="alphaLcParenR"/>
            </a:pPr>
            <a:r>
              <a:rPr lang="de-DE" sz="1900" dirty="0">
                <a:latin typeface="+mj-lt"/>
              </a:rPr>
              <a:t>die „Modernisierung des Sozialschutzes“,</a:t>
            </a:r>
          </a:p>
          <a:p>
            <a:pPr marL="914400" lvl="1" indent="-457200">
              <a:buFont typeface="+mj-lt"/>
              <a:buAutoNum type="alphaLcParenR"/>
            </a:pPr>
            <a:r>
              <a:rPr lang="de-DE" sz="1900" dirty="0">
                <a:latin typeface="+mj-lt"/>
              </a:rPr>
              <a:t>die Förderung der </a:t>
            </a:r>
            <a:r>
              <a:rPr lang="de-DE" sz="1900" dirty="0" smtClean="0">
                <a:latin typeface="+mj-lt"/>
              </a:rPr>
              <a:t>Gleichstellung von Männern und Frauen (Gleichstellungspolitik)</a:t>
            </a:r>
          </a:p>
          <a:p>
            <a:pPr>
              <a:lnSpc>
                <a:spcPct val="100000"/>
              </a:lnSpc>
              <a:spcBef>
                <a:spcPts val="0"/>
              </a:spcBef>
            </a:pPr>
            <a:r>
              <a:rPr lang="de-DE" sz="2100" dirty="0">
                <a:latin typeface="+mj-lt"/>
              </a:rPr>
              <a:t>Da in vielen der genannten Bereiche die EU nur über wenig unmittelbare Kompetenzen verfügt, </a:t>
            </a:r>
            <a:r>
              <a:rPr lang="de-DE" sz="2100" dirty="0" smtClean="0">
                <a:latin typeface="+mj-lt"/>
              </a:rPr>
              <a:t>war </a:t>
            </a:r>
            <a:r>
              <a:rPr lang="de-DE" sz="2100" dirty="0">
                <a:latin typeface="+mj-lt"/>
              </a:rPr>
              <a:t>die Umsetzung der Europäischen Sozialagenda im Wesentlichen ein Anwendungsbereich für </a:t>
            </a:r>
            <a:r>
              <a:rPr lang="de-DE" sz="2100" dirty="0" smtClean="0">
                <a:latin typeface="+mj-lt"/>
              </a:rPr>
              <a:t>die</a:t>
            </a:r>
            <a:r>
              <a:rPr lang="de-DE" sz="2100" dirty="0">
                <a:latin typeface="+mj-lt"/>
              </a:rPr>
              <a:t> </a:t>
            </a:r>
            <a:r>
              <a:rPr lang="de-DE" sz="2100" dirty="0" smtClean="0">
                <a:latin typeface="+mj-lt"/>
              </a:rPr>
              <a:t>OMK.</a:t>
            </a:r>
            <a:endParaRPr lang="de-DE" sz="2100" dirty="0">
              <a:latin typeface="+mj-lt"/>
            </a:endParaRPr>
          </a:p>
          <a:p>
            <a:pPr>
              <a:lnSpc>
                <a:spcPct val="100000"/>
              </a:lnSpc>
              <a:spcBef>
                <a:spcPts val="0"/>
              </a:spcBef>
            </a:pPr>
            <a:r>
              <a:rPr lang="de-DE" sz="2100" dirty="0" smtClean="0">
                <a:latin typeface="+mj-lt"/>
              </a:rPr>
              <a:t>Am Ende des Jahrzehnts gab die Kommission in ihrer Bilanz zur Lissabon-Strategie zwar </a:t>
            </a:r>
            <a:r>
              <a:rPr lang="de-DE" sz="2100" dirty="0">
                <a:latin typeface="+mj-lt"/>
              </a:rPr>
              <a:t>zu, </a:t>
            </a:r>
            <a:endParaRPr lang="de-DE" sz="2100" dirty="0" smtClean="0">
              <a:latin typeface="+mj-lt"/>
            </a:endParaRPr>
          </a:p>
          <a:p>
            <a:pPr lvl="1">
              <a:lnSpc>
                <a:spcPct val="100000"/>
              </a:lnSpc>
              <a:spcBef>
                <a:spcPts val="0"/>
              </a:spcBef>
            </a:pPr>
            <a:r>
              <a:rPr lang="de-DE" sz="1900" dirty="0" smtClean="0">
                <a:latin typeface="+mj-lt"/>
              </a:rPr>
              <a:t>dass </a:t>
            </a:r>
            <a:r>
              <a:rPr lang="de-DE" sz="1900" dirty="0">
                <a:latin typeface="+mj-lt"/>
              </a:rPr>
              <a:t>die Ziele der Lissabon-Strategie bei weitem nicht erreicht wurden. </a:t>
            </a:r>
            <a:endParaRPr lang="de-DE" sz="1900" dirty="0" smtClean="0">
              <a:latin typeface="+mj-lt"/>
            </a:endParaRPr>
          </a:p>
          <a:p>
            <a:pPr lvl="1">
              <a:lnSpc>
                <a:spcPct val="100000"/>
              </a:lnSpc>
              <a:spcBef>
                <a:spcPts val="0"/>
              </a:spcBef>
            </a:pPr>
            <a:r>
              <a:rPr lang="de-DE" sz="1900" dirty="0" smtClean="0">
                <a:latin typeface="+mj-lt"/>
              </a:rPr>
              <a:t>Letztlich </a:t>
            </a:r>
            <a:r>
              <a:rPr lang="de-DE" sz="1900" dirty="0">
                <a:latin typeface="+mj-lt"/>
              </a:rPr>
              <a:t>sei es der unerwartete Einbruch der globalen Finanz- und </a:t>
            </a:r>
            <a:r>
              <a:rPr lang="de-DE" sz="1900" dirty="0" smtClean="0">
                <a:latin typeface="+mj-lt"/>
              </a:rPr>
              <a:t>Wirtscha</a:t>
            </a:r>
            <a:r>
              <a:rPr lang="de-DE" sz="1900" dirty="0">
                <a:latin typeface="+mj-lt"/>
              </a:rPr>
              <a:t>f</a:t>
            </a:r>
            <a:r>
              <a:rPr lang="de-DE" sz="1900" dirty="0" smtClean="0">
                <a:latin typeface="+mj-lt"/>
              </a:rPr>
              <a:t>skrise </a:t>
            </a:r>
            <a:r>
              <a:rPr lang="de-DE" sz="1900" dirty="0">
                <a:latin typeface="+mj-lt"/>
              </a:rPr>
              <a:t>2007 – 2009 gewesen, </a:t>
            </a:r>
            <a:r>
              <a:rPr lang="de-DE" sz="1900" dirty="0" smtClean="0">
                <a:latin typeface="+mj-lt"/>
              </a:rPr>
              <a:t>der die erreichten </a:t>
            </a:r>
            <a:r>
              <a:rPr lang="de-DE" sz="1900" dirty="0">
                <a:latin typeface="+mj-lt"/>
              </a:rPr>
              <a:t>Erfolge beim Abbau der Arbeitslosigkeit </a:t>
            </a:r>
            <a:r>
              <a:rPr lang="de-DE" sz="1900" dirty="0" smtClean="0">
                <a:latin typeface="+mj-lt"/>
              </a:rPr>
              <a:t>und Bekämpfung der Armut zunichte </a:t>
            </a:r>
            <a:r>
              <a:rPr lang="de-DE" sz="1900" dirty="0">
                <a:latin typeface="+mj-lt"/>
              </a:rPr>
              <a:t>gemacht habe. </a:t>
            </a:r>
          </a:p>
        </p:txBody>
      </p:sp>
      <p:sp>
        <p:nvSpPr>
          <p:cNvPr id="5" name="Foliennummernplatzhalter 4"/>
          <p:cNvSpPr>
            <a:spLocks noGrp="1"/>
          </p:cNvSpPr>
          <p:nvPr>
            <p:ph type="sldNum" sz="quarter" idx="12"/>
          </p:nvPr>
        </p:nvSpPr>
        <p:spPr/>
        <p:txBody>
          <a:bodyPr/>
          <a:lstStyle/>
          <a:p>
            <a:fld id="{44919ADD-2AFB-C24E-9F8D-2A8AD8BE99DD}" type="slidenum">
              <a:rPr lang="de-DE" smtClean="0"/>
              <a:t>8</a:t>
            </a:fld>
            <a:endParaRPr lang="de-DE" dirty="0"/>
          </a:p>
        </p:txBody>
      </p:sp>
    </p:spTree>
    <p:extLst>
      <p:ext uri="{BB962C8B-B14F-4D97-AF65-F5344CB8AC3E}">
        <p14:creationId xmlns:p14="http://schemas.microsoft.com/office/powerpoint/2010/main" val="693015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514350" indent="-514350" algn="ctr"/>
            <a:r>
              <a:rPr lang="de-DE" sz="3600" dirty="0" smtClean="0"/>
              <a:t>Von der Lissabon-Strategie zur </a:t>
            </a:r>
            <a:br>
              <a:rPr lang="de-DE" sz="3600" dirty="0" smtClean="0"/>
            </a:br>
            <a:r>
              <a:rPr lang="de-DE" sz="3600" dirty="0" smtClean="0"/>
              <a:t>Europa 2020 Strategie</a:t>
            </a:r>
          </a:p>
        </p:txBody>
      </p:sp>
      <p:sp>
        <p:nvSpPr>
          <p:cNvPr id="3" name="Inhaltsplatzhalter 2"/>
          <p:cNvSpPr>
            <a:spLocks noGrp="1"/>
          </p:cNvSpPr>
          <p:nvPr>
            <p:ph idx="1"/>
          </p:nvPr>
        </p:nvSpPr>
        <p:spPr>
          <a:xfrm>
            <a:off x="838200" y="1825625"/>
            <a:ext cx="10515600" cy="4530725"/>
          </a:xfrm>
        </p:spPr>
        <p:txBody>
          <a:bodyPr>
            <a:normAutofit fontScale="85000" lnSpcReduction="20000"/>
          </a:bodyPr>
          <a:lstStyle/>
          <a:p>
            <a:r>
              <a:rPr lang="de-DE" sz="2200" dirty="0" smtClean="0">
                <a:latin typeface="+mj-lt"/>
              </a:rPr>
              <a:t>Die heute geltende Strategie „Europa 2020“ der EU für Wachstum und Beschäftigung wurde 2010 beschlossen. Sie verfolgt die übergreifende Zielsetzung, bis 2020 ein intelligentes, nachhaltiges uns integratives Wirtschaftswachstum in der EU voranzutreiben</a:t>
            </a:r>
            <a:r>
              <a:rPr lang="de-DE" sz="2200" dirty="0">
                <a:latin typeface="+mj-lt"/>
              </a:rPr>
              <a:t>:</a:t>
            </a:r>
            <a:endParaRPr lang="de-DE" sz="2200" dirty="0" smtClean="0">
              <a:latin typeface="+mj-lt"/>
            </a:endParaRPr>
          </a:p>
          <a:p>
            <a:pPr lvl="1"/>
            <a:r>
              <a:rPr lang="de-DE" sz="1900" dirty="0" smtClean="0">
                <a:latin typeface="+mj-lt"/>
              </a:rPr>
              <a:t>Unter integratives Wachstum ist die </a:t>
            </a:r>
            <a:r>
              <a:rPr lang="de-DE" sz="1900" b="0" i="0" dirty="0" smtClean="0">
                <a:solidFill>
                  <a:srgbClr val="333333"/>
                </a:solidFill>
                <a:effectLst/>
                <a:latin typeface="+mj-lt"/>
              </a:rPr>
              <a:t>Förderung einer Wirtschaft mit hoher Beschäftigung und ausgeprägtem sozialen und territorialen Zusammenhalt zu verstehen.</a:t>
            </a:r>
            <a:endParaRPr lang="de-DE" sz="1900" dirty="0" smtClean="0">
              <a:latin typeface="+mj-lt"/>
            </a:endParaRPr>
          </a:p>
          <a:p>
            <a:pPr lvl="1"/>
            <a:r>
              <a:rPr lang="de-DE" sz="1900" dirty="0" smtClean="0">
                <a:latin typeface="+mj-lt"/>
              </a:rPr>
              <a:t>Dazu wurden eine Reihe von Leitinitiativen formuliert und 5 Kernziele operationalisiert. </a:t>
            </a:r>
          </a:p>
          <a:p>
            <a:pPr lvl="1"/>
            <a:r>
              <a:rPr lang="de-DE" sz="1900" dirty="0" smtClean="0">
                <a:latin typeface="+mj-lt"/>
              </a:rPr>
              <a:t>Der Fortschritt in der Umsetzung wird jährlich anhand nationaler Berichte und einem </a:t>
            </a:r>
            <a:r>
              <a:rPr lang="de-DE" sz="1900" dirty="0">
                <a:latin typeface="+mj-lt"/>
              </a:rPr>
              <a:t>S</a:t>
            </a:r>
            <a:r>
              <a:rPr lang="de-DE" sz="1900" dirty="0" smtClean="0">
                <a:latin typeface="+mj-lt"/>
              </a:rPr>
              <a:t>et von Indikatoren überprüft (Nationales Reformprogramm, strategische Sozialberichterstattung). </a:t>
            </a:r>
          </a:p>
          <a:p>
            <a:r>
              <a:rPr lang="de-DE" sz="2200" dirty="0" smtClean="0">
                <a:latin typeface="+mj-lt"/>
              </a:rPr>
              <a:t>EU </a:t>
            </a:r>
            <a:r>
              <a:rPr lang="de-DE" sz="2200" dirty="0">
                <a:latin typeface="+mj-lt"/>
              </a:rPr>
              <a:t>2020 </a:t>
            </a:r>
            <a:r>
              <a:rPr lang="de-DE" sz="2200" dirty="0" smtClean="0">
                <a:latin typeface="+mj-lt"/>
              </a:rPr>
              <a:t>hält </a:t>
            </a:r>
            <a:r>
              <a:rPr lang="de-DE" sz="2200" dirty="0">
                <a:latin typeface="+mj-lt"/>
              </a:rPr>
              <a:t>weiter an der Orientierung auf »mehr </a:t>
            </a:r>
            <a:r>
              <a:rPr lang="de-DE" sz="2200" dirty="0" smtClean="0">
                <a:latin typeface="+mj-lt"/>
              </a:rPr>
              <a:t>Wettbewerbsfähigkeit</a:t>
            </a:r>
            <a:r>
              <a:rPr lang="de-DE" sz="2200" dirty="0">
                <a:latin typeface="+mj-lt"/>
              </a:rPr>
              <a:t>« durch Liberalisierung und Privatisierung im EU- Binnenmarkt und die Flexibilisierung der </a:t>
            </a:r>
            <a:r>
              <a:rPr lang="de-DE" sz="2200" dirty="0" smtClean="0">
                <a:latin typeface="+mj-lt"/>
              </a:rPr>
              <a:t>Arbeitsmärkte </a:t>
            </a:r>
            <a:r>
              <a:rPr lang="de-DE" sz="2200" dirty="0">
                <a:latin typeface="+mj-lt"/>
              </a:rPr>
              <a:t>fest. </a:t>
            </a:r>
          </a:p>
          <a:p>
            <a:pPr lvl="1"/>
            <a:r>
              <a:rPr lang="de-DE" sz="1900" dirty="0" smtClean="0">
                <a:latin typeface="+mj-lt"/>
              </a:rPr>
              <a:t>So geht es bei </a:t>
            </a:r>
            <a:r>
              <a:rPr lang="de-DE" sz="1900" dirty="0">
                <a:latin typeface="+mj-lt"/>
              </a:rPr>
              <a:t>der </a:t>
            </a:r>
            <a:r>
              <a:rPr lang="de-DE" sz="1900" dirty="0" smtClean="0">
                <a:latin typeface="+mj-lt"/>
              </a:rPr>
              <a:t>„Agenda für </a:t>
            </a:r>
            <a:r>
              <a:rPr lang="de-DE" sz="1900" dirty="0">
                <a:latin typeface="+mj-lt"/>
              </a:rPr>
              <a:t>neue Kompetenzen und </a:t>
            </a:r>
            <a:r>
              <a:rPr lang="de-DE" sz="1900" dirty="0" smtClean="0">
                <a:latin typeface="+mj-lt"/>
              </a:rPr>
              <a:t>Beschäftigungsmöglichkeiten“ weiterhin </a:t>
            </a:r>
            <a:r>
              <a:rPr lang="de-DE" sz="1900" dirty="0">
                <a:latin typeface="+mj-lt"/>
              </a:rPr>
              <a:t>um eine »Modernisierung der </a:t>
            </a:r>
            <a:r>
              <a:rPr lang="de-DE" sz="1900" dirty="0" smtClean="0">
                <a:latin typeface="+mj-lt"/>
              </a:rPr>
              <a:t>Arbeitsmärkte</a:t>
            </a:r>
            <a:r>
              <a:rPr lang="de-DE" sz="1900" dirty="0">
                <a:latin typeface="+mj-lt"/>
              </a:rPr>
              <a:t>« nach dem </a:t>
            </a:r>
            <a:r>
              <a:rPr lang="de-DE" sz="1900" dirty="0" err="1" smtClean="0">
                <a:latin typeface="+mj-lt"/>
              </a:rPr>
              <a:t>Flexicurity</a:t>
            </a:r>
            <a:r>
              <a:rPr lang="de-DE" sz="1900" dirty="0" smtClean="0">
                <a:latin typeface="+mj-lt"/>
              </a:rPr>
              <a:t>-Ansatz </a:t>
            </a:r>
            <a:r>
              <a:rPr lang="de-DE" sz="1900" dirty="0">
                <a:latin typeface="+mj-lt"/>
              </a:rPr>
              <a:t>und die </a:t>
            </a:r>
            <a:r>
              <a:rPr lang="de-DE" sz="1900" dirty="0" smtClean="0">
                <a:latin typeface="+mj-lt"/>
              </a:rPr>
              <a:t>„Nachhaltigkeit </a:t>
            </a:r>
            <a:r>
              <a:rPr lang="de-DE" sz="1900" dirty="0">
                <a:latin typeface="+mj-lt"/>
              </a:rPr>
              <a:t>der </a:t>
            </a:r>
            <a:r>
              <a:rPr lang="de-DE" sz="1900" dirty="0" smtClean="0">
                <a:latin typeface="+mj-lt"/>
              </a:rPr>
              <a:t>Sozialmodelle“ durch weitere marktorientierte „Strukturreformen </a:t>
            </a:r>
            <a:r>
              <a:rPr lang="de-DE" sz="1900" dirty="0">
                <a:latin typeface="+mj-lt"/>
              </a:rPr>
              <a:t>der sozialen </a:t>
            </a:r>
            <a:r>
              <a:rPr lang="de-DE" sz="1900" dirty="0" smtClean="0">
                <a:latin typeface="+mj-lt"/>
              </a:rPr>
              <a:t>Sicherungssysteme“. </a:t>
            </a:r>
          </a:p>
          <a:p>
            <a:pPr lvl="1"/>
            <a:r>
              <a:rPr lang="de-DE" sz="1900" dirty="0">
                <a:latin typeface="+mj-lt"/>
              </a:rPr>
              <a:t>Die </a:t>
            </a:r>
            <a:r>
              <a:rPr lang="de-DE" sz="1900" dirty="0" smtClean="0">
                <a:latin typeface="+mj-lt"/>
              </a:rPr>
              <a:t>„Europäische </a:t>
            </a:r>
            <a:r>
              <a:rPr lang="de-DE" sz="1900" dirty="0">
                <a:latin typeface="+mj-lt"/>
              </a:rPr>
              <a:t>Plattform zur </a:t>
            </a:r>
            <a:r>
              <a:rPr lang="de-DE" sz="1900" dirty="0" smtClean="0">
                <a:latin typeface="+mj-lt"/>
              </a:rPr>
              <a:t>Bekämpfung </a:t>
            </a:r>
            <a:r>
              <a:rPr lang="de-DE" sz="1900" dirty="0">
                <a:latin typeface="+mj-lt"/>
              </a:rPr>
              <a:t>der </a:t>
            </a:r>
            <a:r>
              <a:rPr lang="de-DE" sz="1900" dirty="0" smtClean="0">
                <a:latin typeface="+mj-lt"/>
              </a:rPr>
              <a:t>Armut“ wurde durch eine Verwässerung des Armutsbegriffs von vornherein ausgehebelt.</a:t>
            </a:r>
          </a:p>
          <a:p>
            <a:r>
              <a:rPr lang="de-DE" sz="2200" dirty="0" smtClean="0">
                <a:latin typeface="+mj-lt"/>
              </a:rPr>
              <a:t>Was die soziale Dimension betrifft, ist heute bereits erkennbar, dass die sozialen Ziele bis 2020 nicht erreicht werden können.  </a:t>
            </a:r>
          </a:p>
          <a:p>
            <a:pPr lvl="1"/>
            <a:r>
              <a:rPr lang="de-DE" sz="1900" dirty="0" smtClean="0">
                <a:solidFill>
                  <a:srgbClr val="000000"/>
                </a:solidFill>
                <a:latin typeface="+mj-lt"/>
              </a:rPr>
              <a:t>(Vgl. dazu: </a:t>
            </a:r>
            <a:r>
              <a:rPr lang="de-DE" sz="1900" dirty="0">
                <a:solidFill>
                  <a:srgbClr val="000000"/>
                </a:solidFill>
                <a:latin typeface="+mj-lt"/>
              </a:rPr>
              <a:t>Europäische Kommission (2017), Sozialpolitisches </a:t>
            </a:r>
            <a:r>
              <a:rPr lang="de-DE" sz="1900" dirty="0" err="1">
                <a:solidFill>
                  <a:srgbClr val="000000"/>
                </a:solidFill>
                <a:latin typeface="+mj-lt"/>
              </a:rPr>
              <a:t>Scoreboard</a:t>
            </a:r>
            <a:r>
              <a:rPr lang="de-DE" sz="1900" dirty="0">
                <a:solidFill>
                  <a:srgbClr val="000000"/>
                </a:solidFill>
                <a:latin typeface="+mj-lt"/>
              </a:rPr>
              <a:t> 2017. Indikatoren für Kernziele: Beschreibung und Highlights, </a:t>
            </a:r>
            <a:r>
              <a:rPr lang="de-DE" sz="1900" dirty="0" smtClean="0">
                <a:solidFill>
                  <a:srgbClr val="000000"/>
                </a:solidFill>
                <a:latin typeface="+mj-lt"/>
              </a:rPr>
              <a:t>Luxemburg)</a:t>
            </a:r>
            <a:r>
              <a:rPr lang="de-DE" sz="1900" dirty="0" smtClean="0">
                <a:latin typeface="+mj-lt"/>
              </a:rPr>
              <a:t> </a:t>
            </a:r>
          </a:p>
          <a:p>
            <a:endParaRPr lang="de-DE" sz="2000" dirty="0" smtClean="0">
              <a:latin typeface="+mj-lt"/>
            </a:endParaRPr>
          </a:p>
        </p:txBody>
      </p:sp>
      <p:sp>
        <p:nvSpPr>
          <p:cNvPr id="5" name="Foliennummernplatzhalter 4"/>
          <p:cNvSpPr>
            <a:spLocks noGrp="1"/>
          </p:cNvSpPr>
          <p:nvPr>
            <p:ph type="sldNum" sz="quarter" idx="12"/>
          </p:nvPr>
        </p:nvSpPr>
        <p:spPr/>
        <p:txBody>
          <a:bodyPr/>
          <a:lstStyle/>
          <a:p>
            <a:fld id="{44919ADD-2AFB-C24E-9F8D-2A8AD8BE99DD}" type="slidenum">
              <a:rPr lang="de-DE" smtClean="0"/>
              <a:t>9</a:t>
            </a:fld>
            <a:endParaRPr lang="de-DE"/>
          </a:p>
        </p:txBody>
      </p:sp>
    </p:spTree>
    <p:extLst>
      <p:ext uri="{BB962C8B-B14F-4D97-AF65-F5344CB8AC3E}">
        <p14:creationId xmlns:p14="http://schemas.microsoft.com/office/powerpoint/2010/main" val="1253084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3284</Words>
  <Application>Microsoft Office PowerPoint</Application>
  <PresentationFormat>Breitbild</PresentationFormat>
  <Paragraphs>304</Paragraphs>
  <Slides>27</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27</vt:i4>
      </vt:variant>
    </vt:vector>
  </HeadingPairs>
  <TitlesOfParts>
    <vt:vector size="36" baseType="lpstr">
      <vt:lpstr>Arial</vt:lpstr>
      <vt:lpstr>Calibri</vt:lpstr>
      <vt:lpstr>Calibri Light</vt:lpstr>
      <vt:lpstr>Helvetica</vt:lpstr>
      <vt:lpstr>Mangal</vt:lpstr>
      <vt:lpstr>Times New Roman</vt:lpstr>
      <vt:lpstr>Times New Roman,Bold</vt:lpstr>
      <vt:lpstr>Times New Roman,BoldItalic</vt:lpstr>
      <vt:lpstr>Office-Design</vt:lpstr>
      <vt:lpstr>Die soziale Dimension der Europäischen Union -  Zwischen Anspruch und Wirklichkeit</vt:lpstr>
      <vt:lpstr>Übersicht</vt:lpstr>
      <vt:lpstr>Sozialpolitik in den Europäischen Verträgen</vt:lpstr>
      <vt:lpstr>Sozialpolitik in den Europäischen Verträgen</vt:lpstr>
      <vt:lpstr>Sozialpolitik in den Europäischen Verträgen</vt:lpstr>
      <vt:lpstr>Sozialpolitik in den Europäischen Verträgen</vt:lpstr>
      <vt:lpstr>Sozialpolitik in den Europäischen Verträgen</vt:lpstr>
      <vt:lpstr>Von der Lissabon Strategie zur  Europa 2020 Strategie</vt:lpstr>
      <vt:lpstr>Von der Lissabon-Strategie zur  Europa 2020 Strategie</vt:lpstr>
      <vt:lpstr>PowerPoint-Präsentation</vt:lpstr>
      <vt:lpstr>PowerPoint-Präsentation</vt:lpstr>
      <vt:lpstr>Europäische Steuerung: Das Europäische Semester</vt:lpstr>
      <vt:lpstr>Europäische Steuerung: Das Europäische Semester</vt:lpstr>
      <vt:lpstr>Die Europäische Säule sozialer Rechte</vt:lpstr>
      <vt:lpstr>PowerPoint-Präsentation</vt:lpstr>
      <vt:lpstr>PowerPoint-Präsentation</vt:lpstr>
      <vt:lpstr>Die Europäische Säule sozialer Rechte</vt:lpstr>
      <vt:lpstr>Die Europäische Säule sozialer Rechte</vt:lpstr>
      <vt:lpstr>Problemstellungen der  Harmonisierung der Sozialpolitik in der EU</vt:lpstr>
      <vt:lpstr>Problemstellungen der  Harmonisierung der Sozialpolitik in der EU</vt:lpstr>
      <vt:lpstr>Europäische Arbeitslosenversicherung</vt:lpstr>
      <vt:lpstr>Europäische Arbeitslosenversicherung</vt:lpstr>
      <vt:lpstr>Europäische Mindestsicherung</vt:lpstr>
      <vt:lpstr>Europäische Mindestsicherung</vt:lpstr>
      <vt:lpstr>Ausblick: Die Zukunft der sozialen Dimension</vt:lpstr>
      <vt:lpstr>PowerPoint-Präsentation</vt:lpstr>
      <vt:lpstr>Ausblick: Die Zukunft der sozialen Dimension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soziale Dimension der Europäischen Union -  Zwischen Anspruch und Wirklichkeit</dc:title>
  <dc:creator>Walter Hanesch</dc:creator>
  <cp:lastModifiedBy>Margret Krannich</cp:lastModifiedBy>
  <cp:revision>58</cp:revision>
  <cp:lastPrinted>2017-08-28T14:48:03Z</cp:lastPrinted>
  <dcterms:created xsi:type="dcterms:W3CDTF">2017-08-27T12:17:59Z</dcterms:created>
  <dcterms:modified xsi:type="dcterms:W3CDTF">2017-09-05T14:21:16Z</dcterms:modified>
</cp:coreProperties>
</file>